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7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D78D"/>
    <a:srgbClr val="7DBA2E"/>
    <a:srgbClr val="52B19D"/>
    <a:srgbClr val="4DAF9A"/>
    <a:srgbClr val="3E8934"/>
    <a:srgbClr val="3D8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F0A9BD-D061-4B52-918C-DA333489C35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9B5576-BDF4-478C-BF88-E75FD7553474}" type="pres">
      <dgm:prSet presAssocID="{3DF0A9BD-D061-4B52-918C-DA333489C3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7E5DA8DD-66E5-4961-BDD2-75253EA22E21}" type="presOf" srcId="{3DF0A9BD-D061-4B52-918C-DA333489C35C}" destId="{B99B5576-BDF4-478C-BF88-E75FD755347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42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54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84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32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5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39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8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13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14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46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0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64387-9757-4FB5-87B5-7CDE5AA3BCAD}" type="datetimeFigureOut">
              <a:rPr lang="ru-RU" smtClean="0"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63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4100549"/>
            <a:ext cx="12192000" cy="1558977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8893" y="4538430"/>
            <a:ext cx="12070532" cy="155897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ru-RU" sz="32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Секреты грудного вскармливания</a:t>
            </a:r>
            <a:endParaRPr lang="ru-RU" sz="32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442" y="1160471"/>
            <a:ext cx="5589570" cy="144463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877059" y="5801193"/>
            <a:ext cx="63377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Лектор: консультант по грудному вскармливанию, психолог группы поддержки грудного вскармливания «Молочные Феи» Короткова Алёна Сергеевна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126" y="785610"/>
            <a:ext cx="2194357" cy="219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74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 fontScale="77500" lnSpcReduction="20000"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Грудное вскармливание в первые дни после рождения малыша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03" r="-533" b="15643"/>
          <a:stretch/>
        </p:blipFill>
        <p:spPr>
          <a:xfrm>
            <a:off x="5448793" y="2084895"/>
            <a:ext cx="5858857" cy="37348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6974" y="3044391"/>
            <a:ext cx="53576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92D050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Как помочь ребёнку открыть рот </a:t>
            </a:r>
            <a:r>
              <a:rPr lang="ru-RU" sz="2800" dirty="0" smtClean="0">
                <a:solidFill>
                  <a:srgbClr val="92D050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шире </a:t>
            </a:r>
            <a:r>
              <a:rPr lang="ru-RU" sz="2800" dirty="0" smtClean="0">
                <a:solidFill>
                  <a:srgbClr val="92D050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для глубокого прикладывания к груди?</a:t>
            </a:r>
            <a:endParaRPr lang="ru-RU" sz="2800" dirty="0">
              <a:solidFill>
                <a:srgbClr val="92D050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7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318" y="2000990"/>
            <a:ext cx="8502961" cy="430489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 fontScale="77500" lnSpcReduction="20000"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Грудное вскармливание в первые дни после рождения малыша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6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Ритмы кормления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8946" y="2318197"/>
            <a:ext cx="9981127" cy="1947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Gotham Pro" panose="02000503040000020004" pitchFamily="50" charset="0"/>
                <a:cs typeface="Gotham Pro" panose="02000503040000020004" pitchFamily="50" charset="0"/>
              </a:rPr>
              <a:t>По требованию ребенка. Даже каждые 15 </a:t>
            </a:r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минут.</a:t>
            </a:r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Gotham Pro" panose="02000503040000020004" pitchFamily="50" charset="0"/>
                <a:cs typeface="Gotham Pro" panose="02000503040000020004" pitchFamily="50" charset="0"/>
              </a:rPr>
              <a:t>По требованию мамы. Днем интервалы не более 2 часов. Ночью не более 4 </a:t>
            </a:r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часов.</a:t>
            </a:r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3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Основные позы для кормления</a:t>
            </a:r>
            <a:endParaRPr lang="ru-RU" sz="4400" dirty="0" smtClean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814" y="2394974"/>
            <a:ext cx="9523828" cy="351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05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Позы грудного вскармливания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4744" r="-204" b="5220"/>
          <a:stretch/>
        </p:blipFill>
        <p:spPr>
          <a:xfrm>
            <a:off x="1168062" y="2099256"/>
            <a:ext cx="3489409" cy="40568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04586" y="2627290"/>
            <a:ext cx="4662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Основные положения для кормления, которые используют мамы в первые дни после родов.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6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Сцеживание молокоотсосом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1526" r="-1166" b="15206"/>
          <a:stretch/>
        </p:blipFill>
        <p:spPr>
          <a:xfrm>
            <a:off x="5894358" y="2375871"/>
            <a:ext cx="5593595" cy="34257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8794" y="2397168"/>
            <a:ext cx="58341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Чтобы сцеживание было безболезненным и эффективным, обратите внимание на размер воронки молокоотсоса. Диаметр основания соска должен соответствовать диаметру воронки.</a:t>
            </a:r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6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06461463"/>
              </p:ext>
            </p:extLst>
          </p:nvPr>
        </p:nvGraphicFramePr>
        <p:xfrm>
          <a:off x="-1" y="1439333"/>
          <a:ext cx="11629623" cy="775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23241" y="2073500"/>
            <a:ext cx="978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altLang="ru-RU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0071" y="2396665"/>
            <a:ext cx="87893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4400" dirty="0" smtClean="0">
                <a:solidFill>
                  <a:srgbClr val="7DBA2E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Спасибо за внимание!</a:t>
            </a:r>
            <a:endParaRPr lang="ru-RU" altLang="ru-RU" sz="3600" dirty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sz="36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121" y="3451313"/>
            <a:ext cx="2194357" cy="21943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12726" y="4263798"/>
            <a:ext cx="7159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«Молочные Феи»</a:t>
            </a:r>
          </a:p>
          <a:p>
            <a:r>
              <a:rPr lang="ru-RU" sz="3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Короткова Алёна Сергеевна</a:t>
            </a:r>
          </a:p>
          <a:p>
            <a:r>
              <a:rPr lang="ru-RU" sz="3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954-3-956    +7(921)391-25-57</a:t>
            </a:r>
            <a:endParaRPr lang="ru-RU" sz="32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46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Стадии образования молока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06965" y="2103012"/>
            <a:ext cx="10300685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sz="2800" b="1" dirty="0">
                <a:solidFill>
                  <a:srgbClr val="92D050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Подготовка к </a:t>
            </a:r>
            <a:r>
              <a:rPr lang="ru-RU" sz="2800" b="1" dirty="0" smtClean="0">
                <a:solidFill>
                  <a:srgbClr val="92D050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лактации</a:t>
            </a:r>
            <a:endParaRPr lang="ru-RU" sz="2800" dirty="0" smtClean="0">
              <a:solidFill>
                <a:srgbClr val="92D050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sz="24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Во </a:t>
            </a:r>
            <a:r>
              <a:rPr lang="ru-RU" sz="2400" dirty="0">
                <a:latin typeface="Gotham Pro" panose="02000503040000020004" pitchFamily="50" charset="0"/>
                <a:cs typeface="Gotham Pro" panose="02000503040000020004" pitchFamily="50" charset="0"/>
              </a:rPr>
              <a:t>время беременности, под действием эстрогенов, прогестерона и пролактина, меняется структура молочной железы: во время этой стадии эстрогены индуцируют рост протоков, прогестерон — их ветвление, а под воздействием пролактина развиваются доли и альвеолы молочной железы, увеличиваются в размерах </a:t>
            </a:r>
            <a:r>
              <a:rPr lang="ru-RU" sz="2400" dirty="0" err="1">
                <a:latin typeface="Gotham Pro" panose="02000503040000020004" pitchFamily="50" charset="0"/>
                <a:cs typeface="Gotham Pro" panose="02000503040000020004" pitchFamily="50" charset="0"/>
              </a:rPr>
              <a:t>лактоциты</a:t>
            </a:r>
            <a:r>
              <a:rPr lang="ru-RU" sz="2400" dirty="0">
                <a:latin typeface="Gotham Pro" panose="02000503040000020004" pitchFamily="50" charset="0"/>
                <a:cs typeface="Gotham Pro" panose="02000503040000020004" pitchFamily="50" charset="0"/>
              </a:rPr>
              <a:t> – клетки, производящие молоко, – и примерно за 12 недель до родов они начинают вырабатывать молозиво (в небольших количествах из-за высокого уровня прогестерона).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7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Стадии образования молока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066799" y="2514600"/>
            <a:ext cx="1042115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92D050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Становление лактации </a:t>
            </a:r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– эта стадия длится с момента родов до 3-х месяцев и состоит из нескольких этапов:</a:t>
            </a:r>
          </a:p>
          <a:p>
            <a:endParaRPr lang="ru-RU" sz="28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запуск лактации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Gotham Pro" panose="02000503040000020004" pitchFamily="50" charset="0"/>
                <a:cs typeface="Gotham Pro" panose="02000503040000020004" pitchFamily="50" charset="0"/>
              </a:rPr>
              <a:t>п</a:t>
            </a:r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риход молока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Gotham Pro" panose="02000503040000020004" pitchFamily="50" charset="0"/>
                <a:cs typeface="Gotham Pro" panose="02000503040000020004" pitchFamily="50" charset="0"/>
              </a:rPr>
              <a:t>п</a:t>
            </a:r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ереход к зрелому молоку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Gotham Pro" panose="02000503040000020004" pitchFamily="50" charset="0"/>
                <a:cs typeface="Gotham Pro" panose="02000503040000020004" pitchFamily="50" charset="0"/>
              </a:rPr>
              <a:t>п</a:t>
            </a:r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роцесс «приспособления»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Gotham Pro" panose="02000503040000020004" pitchFamily="50" charset="0"/>
                <a:cs typeface="Gotham Pro" panose="02000503040000020004" pitchFamily="50" charset="0"/>
              </a:rPr>
              <a:t>з</a:t>
            </a:r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релая лактация</a:t>
            </a:r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Запуск лактации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71977" y="2400393"/>
            <a:ext cx="9505950" cy="1947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Этот </a:t>
            </a:r>
            <a:r>
              <a:rPr lang="ru-RU" sz="2800" dirty="0">
                <a:latin typeface="Gotham Pro" panose="02000503040000020004" pitchFamily="50" charset="0"/>
                <a:cs typeface="Gotham Pro" panose="02000503040000020004" pitchFamily="50" charset="0"/>
              </a:rPr>
              <a:t>этап начинается сразу после рождения ребенка и отделения плаценты, при первом прикладывании ребенка к груди.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50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Приход молока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3691" y="1944709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22406" y="1944709"/>
            <a:ext cx="1048340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Происходит </a:t>
            </a:r>
            <a:r>
              <a:rPr lang="ru-RU" sz="2200" dirty="0">
                <a:latin typeface="Gotham Pro" panose="02000503040000020004" pitchFamily="50" charset="0"/>
                <a:cs typeface="Gotham Pro" panose="02000503040000020004" pitchFamily="50" charset="0"/>
              </a:rPr>
              <a:t>обычно на </a:t>
            </a:r>
            <a:r>
              <a:rPr lang="ru-RU" sz="2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3 - 4 </a:t>
            </a:r>
            <a:r>
              <a:rPr lang="ru-RU" sz="2200" dirty="0">
                <a:latin typeface="Gotham Pro" panose="02000503040000020004" pitchFamily="50" charset="0"/>
                <a:cs typeface="Gotham Pro" panose="02000503040000020004" pitchFamily="50" charset="0"/>
              </a:rPr>
              <a:t>сутки после родов. </a:t>
            </a:r>
            <a:endParaRPr lang="ru-RU" sz="22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r>
              <a:rPr lang="ru-RU" sz="2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Молозиво </a:t>
            </a:r>
            <a:r>
              <a:rPr lang="ru-RU" sz="2200" dirty="0">
                <a:latin typeface="Gotham Pro" panose="02000503040000020004" pitchFamily="50" charset="0"/>
                <a:cs typeface="Gotham Pro" panose="02000503040000020004" pitchFamily="50" charset="0"/>
              </a:rPr>
              <a:t>меняет свой состав, превращаясь в переходное молоко, а его количество резко увеличивается. На этом этапе лактация полностью контролируется эндокринной системой женщины, и молоко прибывает даже в том случае, если она не кормит ребёнка грудью. </a:t>
            </a:r>
            <a:endParaRPr lang="ru-RU" sz="22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r>
              <a:rPr lang="ru-RU" sz="2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Именно </a:t>
            </a:r>
            <a:r>
              <a:rPr lang="ru-RU" sz="2200" dirty="0">
                <a:latin typeface="Gotham Pro" panose="02000503040000020004" pitchFamily="50" charset="0"/>
                <a:cs typeface="Gotham Pro" panose="02000503040000020004" pitchFamily="50" charset="0"/>
              </a:rPr>
              <a:t>в это время необходимо как можно чаще прикладывать малыша к груди, поскольку частое сосание на ранних этапах становления лактации стимулирует образование в тканях молочной железы </a:t>
            </a:r>
            <a:r>
              <a:rPr lang="ru-RU" sz="2200" i="1" dirty="0">
                <a:latin typeface="Gotham Pro" panose="02000503040000020004" pitchFamily="50" charset="0"/>
                <a:cs typeface="Gotham Pro" panose="02000503040000020004" pitchFamily="50" charset="0"/>
              </a:rPr>
              <a:t>рецепторов к пролактину </a:t>
            </a:r>
            <a:r>
              <a:rPr lang="ru-RU" sz="2200" dirty="0">
                <a:latin typeface="Gotham Pro" panose="02000503040000020004" pitchFamily="50" charset="0"/>
                <a:cs typeface="Gotham Pro" panose="02000503040000020004" pitchFamily="50" charset="0"/>
              </a:rPr>
              <a:t>(клеток, чувствительных к повышению этого гормона и заставляющих грудь вырабатывать больше молока), количество которых впоследствии остаётся неизменным.</a:t>
            </a:r>
          </a:p>
        </p:txBody>
      </p:sp>
    </p:spTree>
    <p:extLst>
      <p:ext uri="{BB962C8B-B14F-4D97-AF65-F5344CB8AC3E}">
        <p14:creationId xmlns:p14="http://schemas.microsoft.com/office/powerpoint/2010/main" val="123757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Переход к зрелому молоку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23950" y="2343150"/>
            <a:ext cx="9601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ru-RU" altLang="ru-RU" sz="24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altLang="ru-RU" sz="24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3950" y="2504360"/>
            <a:ext cx="103511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latin typeface="Gotham Pro" panose="02000503040000020004" pitchFamily="50" charset="0"/>
                <a:cs typeface="Gotham Pro" panose="02000503040000020004" pitchFamily="50" charset="0"/>
              </a:rPr>
              <a:t>На этом этапе молозиво постепенно превращается в зрелое молоко под контролем </a:t>
            </a:r>
            <a:r>
              <a:rPr 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пролактина.</a:t>
            </a:r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4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Процесс «приспособления»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23950" y="2343150"/>
            <a:ext cx="9601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ru-RU" altLang="ru-RU" sz="24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altLang="ru-RU" sz="24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9023" y="2085226"/>
            <a:ext cx="1035112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Длится до </a:t>
            </a:r>
            <a:r>
              <a:rPr lang="ru-RU" sz="2400" dirty="0">
                <a:latin typeface="Gotham Pro" panose="02000503040000020004" pitchFamily="50" charset="0"/>
                <a:cs typeface="Gotham Pro" panose="02000503040000020004" pitchFamily="50" charset="0"/>
              </a:rPr>
              <a:t>3-6 недель</a:t>
            </a:r>
            <a:r>
              <a:rPr lang="ru-RU" sz="24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.</a:t>
            </a:r>
          </a:p>
          <a:p>
            <a:r>
              <a:rPr lang="ru-RU" sz="24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 </a:t>
            </a:r>
          </a:p>
          <a:p>
            <a:r>
              <a:rPr lang="ru-RU" sz="24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Уровень </a:t>
            </a:r>
            <a:r>
              <a:rPr lang="ru-RU" sz="2400" dirty="0">
                <a:latin typeface="Gotham Pro" panose="02000503040000020004" pitchFamily="50" charset="0"/>
                <a:cs typeface="Gotham Pro" panose="02000503040000020004" pitchFamily="50" charset="0"/>
              </a:rPr>
              <a:t>пролактина в это время продолжает неуклонно снижаться, поскольку основную часть работы по запуску и настройке лактации он выполнил, – и длится это примерно до 3 месяцев. Таким образом, лактация постепенно переходит с полностью </a:t>
            </a:r>
            <a:r>
              <a:rPr lang="ru-RU" sz="2400" i="1" dirty="0">
                <a:latin typeface="Gotham Pro" panose="02000503040000020004" pitchFamily="50" charset="0"/>
                <a:cs typeface="Gotham Pro" panose="02000503040000020004" pitchFamily="50" charset="0"/>
              </a:rPr>
              <a:t>эндокринного контроля</a:t>
            </a:r>
            <a:r>
              <a:rPr lang="ru-RU" sz="2400" dirty="0">
                <a:latin typeface="Gotham Pro" panose="02000503040000020004" pitchFamily="50" charset="0"/>
                <a:cs typeface="Gotham Pro" panose="02000503040000020004" pitchFamily="50" charset="0"/>
              </a:rPr>
              <a:t> к так называемому </a:t>
            </a:r>
            <a:r>
              <a:rPr lang="ru-RU" sz="2400" i="1" dirty="0" err="1">
                <a:latin typeface="Gotham Pro" panose="02000503040000020004" pitchFamily="50" charset="0"/>
                <a:cs typeface="Gotham Pro" panose="02000503040000020004" pitchFamily="50" charset="0"/>
              </a:rPr>
              <a:t>аутокринному</a:t>
            </a:r>
            <a:r>
              <a:rPr lang="ru-RU" sz="2400" i="1" dirty="0">
                <a:latin typeface="Gotham Pro" panose="02000503040000020004" pitchFamily="50" charset="0"/>
                <a:cs typeface="Gotham Pro" panose="02000503040000020004" pitchFamily="50" charset="0"/>
              </a:rPr>
              <a:t> контролю</a:t>
            </a:r>
            <a:r>
              <a:rPr lang="ru-RU" sz="2400" dirty="0">
                <a:latin typeface="Gotham Pro" panose="02000503040000020004" pitchFamily="50" charset="0"/>
                <a:cs typeface="Gotham Pro" panose="02000503040000020004" pitchFamily="50" charset="0"/>
              </a:rPr>
              <a:t> – когда количество молока зависит уже не столько от уровня пролактина в крови, сколько от количества высасываемого ребёнком (или сцеживаемого) молока.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33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Зрелая лактация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23950" y="2343150"/>
            <a:ext cx="9601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ru-RU" altLang="ru-RU" sz="24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altLang="ru-RU" sz="24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9023" y="2343150"/>
            <a:ext cx="10351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Длится </a:t>
            </a:r>
            <a:r>
              <a:rPr lang="ru-RU" sz="3200" dirty="0">
                <a:latin typeface="Gotham Pro" panose="02000503040000020004" pitchFamily="50" charset="0"/>
                <a:cs typeface="Gotham Pro" panose="02000503040000020004" pitchFamily="50" charset="0"/>
              </a:rPr>
              <a:t>с 3 месяцев до сворачивания </a:t>
            </a:r>
            <a:r>
              <a:rPr lang="ru-RU" sz="3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лактации.</a:t>
            </a:r>
            <a:endParaRPr lang="ru-RU" sz="32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23950" y="3297258"/>
            <a:ext cx="63879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Молоко приходит только в ответ на сосание ребенка.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Грудь практически не наполняется.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5073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Стадии лактации</a:t>
            </a:r>
            <a:endParaRPr lang="ru-RU" sz="4400" dirty="0" smtClean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23950" y="2343150"/>
            <a:ext cx="9601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ru-RU" altLang="ru-RU" sz="24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altLang="ru-RU" sz="2400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28" y="2498099"/>
            <a:ext cx="10840144" cy="290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9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346</Words>
  <Application>Microsoft Office PowerPoint</Application>
  <PresentationFormat>Широкоэкранный</PresentationFormat>
  <Paragraphs>45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Gotham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Леоненко Регина Валерьевна</dc:creator>
  <cp:lastModifiedBy>Николихина Ирина Михайловна</cp:lastModifiedBy>
  <cp:revision>61</cp:revision>
  <dcterms:created xsi:type="dcterms:W3CDTF">2017-11-03T14:29:23Z</dcterms:created>
  <dcterms:modified xsi:type="dcterms:W3CDTF">2018-07-04T12:52:49Z</dcterms:modified>
</cp:coreProperties>
</file>