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88" r:id="rId5"/>
    <p:sldId id="291" r:id="rId6"/>
    <p:sldId id="287" r:id="rId7"/>
    <p:sldId id="289" r:id="rId8"/>
    <p:sldId id="285" r:id="rId9"/>
    <p:sldId id="258" r:id="rId10"/>
    <p:sldId id="292" r:id="rId11"/>
    <p:sldId id="260" r:id="rId12"/>
    <p:sldId id="293" r:id="rId13"/>
    <p:sldId id="261" r:id="rId14"/>
    <p:sldId id="294" r:id="rId15"/>
    <p:sldId id="295" r:id="rId16"/>
    <p:sldId id="278" r:id="rId17"/>
    <p:sldId id="296" r:id="rId18"/>
    <p:sldId id="297" r:id="rId19"/>
    <p:sldId id="298" r:id="rId20"/>
    <p:sldId id="299" r:id="rId21"/>
    <p:sldId id="281" r:id="rId22"/>
    <p:sldId id="282" r:id="rId23"/>
    <p:sldId id="283" r:id="rId24"/>
    <p:sldId id="284" r:id="rId25"/>
    <p:sldId id="279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BA2E"/>
    <a:srgbClr val="B1D78D"/>
    <a:srgbClr val="52B19D"/>
    <a:srgbClr val="4DAF9A"/>
    <a:srgbClr val="3E8934"/>
    <a:srgbClr val="3D8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3C7681-2028-49AA-AE09-0C45CECB4CD7}" type="doc">
      <dgm:prSet loTypeId="urn:microsoft.com/office/officeart/2005/8/layout/arrow4" loCatId="relationship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2C1BBEED-8833-4892-9875-15E4ED956239}">
      <dgm:prSet phldrT="[Текст]" custT="1"/>
      <dgm:spPr/>
      <dgm:t>
        <a:bodyPr/>
        <a:lstStyle/>
        <a:p>
          <a:r>
            <a:rPr lang="ru-RU" sz="3200" dirty="0" smtClean="0"/>
            <a:t>теплоотдача</a:t>
          </a:r>
          <a:endParaRPr lang="ru-RU" sz="3200" dirty="0"/>
        </a:p>
      </dgm:t>
    </dgm:pt>
    <dgm:pt modelId="{AE6C0FF1-AC0D-437D-8947-BAFEE5F2E8E2}" type="parTrans" cxnId="{C5034186-CE7E-4882-A35B-BCDA6B58CDEC}">
      <dgm:prSet/>
      <dgm:spPr/>
      <dgm:t>
        <a:bodyPr/>
        <a:lstStyle/>
        <a:p>
          <a:endParaRPr lang="ru-RU"/>
        </a:p>
      </dgm:t>
    </dgm:pt>
    <dgm:pt modelId="{17B2CED0-FD19-4CBE-B3B1-767FE0AC1279}" type="sibTrans" cxnId="{C5034186-CE7E-4882-A35B-BCDA6B58CDEC}">
      <dgm:prSet/>
      <dgm:spPr/>
      <dgm:t>
        <a:bodyPr/>
        <a:lstStyle/>
        <a:p>
          <a:endParaRPr lang="ru-RU"/>
        </a:p>
      </dgm:t>
    </dgm:pt>
    <dgm:pt modelId="{742E595A-C8D1-4063-B99D-A6E3268D9D36}">
      <dgm:prSet phldrT="[Текст]" custT="1"/>
      <dgm:spPr/>
      <dgm:t>
        <a:bodyPr/>
        <a:lstStyle/>
        <a:p>
          <a:r>
            <a:rPr lang="ru-RU" sz="3200" dirty="0" smtClean="0"/>
            <a:t>теплопродукция</a:t>
          </a:r>
          <a:endParaRPr lang="ru-RU" sz="3200" dirty="0"/>
        </a:p>
      </dgm:t>
    </dgm:pt>
    <dgm:pt modelId="{21A103FC-BA6C-4112-BDFC-68E73787C8AF}" type="parTrans" cxnId="{11646C9D-216E-4808-9304-A399D7674E1E}">
      <dgm:prSet/>
      <dgm:spPr/>
      <dgm:t>
        <a:bodyPr/>
        <a:lstStyle/>
        <a:p>
          <a:endParaRPr lang="ru-RU"/>
        </a:p>
      </dgm:t>
    </dgm:pt>
    <dgm:pt modelId="{3D4ECDBD-FAC5-43F3-94C0-4E811F100ABA}" type="sibTrans" cxnId="{11646C9D-216E-4808-9304-A399D7674E1E}">
      <dgm:prSet/>
      <dgm:spPr/>
      <dgm:t>
        <a:bodyPr/>
        <a:lstStyle/>
        <a:p>
          <a:endParaRPr lang="ru-RU"/>
        </a:p>
      </dgm:t>
    </dgm:pt>
    <dgm:pt modelId="{165FFD4D-BC60-459C-A51D-8798353F5E1F}" type="pres">
      <dgm:prSet presAssocID="{293C7681-2028-49AA-AE09-0C45CECB4CD7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771E0A-579E-4057-8D63-AA50084712EA}" type="pres">
      <dgm:prSet presAssocID="{2C1BBEED-8833-4892-9875-15E4ED956239}" presName="upArrow" presStyleLbl="node1" presStyleIdx="0" presStyleCnt="2"/>
      <dgm:spPr/>
    </dgm:pt>
    <dgm:pt modelId="{DE8DFAE9-032E-4DBD-9166-0F737A432A7D}" type="pres">
      <dgm:prSet presAssocID="{2C1BBEED-8833-4892-9875-15E4ED956239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C7A501-492A-43DF-986B-7756188746BB}" type="pres">
      <dgm:prSet presAssocID="{742E595A-C8D1-4063-B99D-A6E3268D9D36}" presName="downArrow" presStyleLbl="node1" presStyleIdx="1" presStyleCnt="2"/>
      <dgm:spPr/>
    </dgm:pt>
    <dgm:pt modelId="{9CE47F60-18C0-4667-BED1-D86248D343B5}" type="pres">
      <dgm:prSet presAssocID="{742E595A-C8D1-4063-B99D-A6E3268D9D36}" presName="downArrowText" presStyleLbl="revTx" presStyleIdx="1" presStyleCnt="2" custScaleX="131988" custScaleY="731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646C9D-216E-4808-9304-A399D7674E1E}" srcId="{293C7681-2028-49AA-AE09-0C45CECB4CD7}" destId="{742E595A-C8D1-4063-B99D-A6E3268D9D36}" srcOrd="1" destOrd="0" parTransId="{21A103FC-BA6C-4112-BDFC-68E73787C8AF}" sibTransId="{3D4ECDBD-FAC5-43F3-94C0-4E811F100ABA}"/>
    <dgm:cxn modelId="{C5034186-CE7E-4882-A35B-BCDA6B58CDEC}" srcId="{293C7681-2028-49AA-AE09-0C45CECB4CD7}" destId="{2C1BBEED-8833-4892-9875-15E4ED956239}" srcOrd="0" destOrd="0" parTransId="{AE6C0FF1-AC0D-437D-8947-BAFEE5F2E8E2}" sibTransId="{17B2CED0-FD19-4CBE-B3B1-767FE0AC1279}"/>
    <dgm:cxn modelId="{9E14867C-52F6-4D97-9151-DA5041C41EBA}" type="presOf" srcId="{742E595A-C8D1-4063-B99D-A6E3268D9D36}" destId="{9CE47F60-18C0-4667-BED1-D86248D343B5}" srcOrd="0" destOrd="0" presId="urn:microsoft.com/office/officeart/2005/8/layout/arrow4"/>
    <dgm:cxn modelId="{C858C246-41B1-454E-A941-913AC0E45EB3}" type="presOf" srcId="{2C1BBEED-8833-4892-9875-15E4ED956239}" destId="{DE8DFAE9-032E-4DBD-9166-0F737A432A7D}" srcOrd="0" destOrd="0" presId="urn:microsoft.com/office/officeart/2005/8/layout/arrow4"/>
    <dgm:cxn modelId="{F31B4801-B43D-4313-B656-649046AC3F33}" type="presOf" srcId="{293C7681-2028-49AA-AE09-0C45CECB4CD7}" destId="{165FFD4D-BC60-459C-A51D-8798353F5E1F}" srcOrd="0" destOrd="0" presId="urn:microsoft.com/office/officeart/2005/8/layout/arrow4"/>
    <dgm:cxn modelId="{7AFF90BA-84A6-40EC-AA11-58A8F282EC8F}" type="presParOf" srcId="{165FFD4D-BC60-459C-A51D-8798353F5E1F}" destId="{80771E0A-579E-4057-8D63-AA50084712EA}" srcOrd="0" destOrd="0" presId="urn:microsoft.com/office/officeart/2005/8/layout/arrow4"/>
    <dgm:cxn modelId="{9DFBFCFF-A485-47E8-A79C-884CC056E08E}" type="presParOf" srcId="{165FFD4D-BC60-459C-A51D-8798353F5E1F}" destId="{DE8DFAE9-032E-4DBD-9166-0F737A432A7D}" srcOrd="1" destOrd="0" presId="urn:microsoft.com/office/officeart/2005/8/layout/arrow4"/>
    <dgm:cxn modelId="{7F3159DE-E423-472E-9380-701C2802EB67}" type="presParOf" srcId="{165FFD4D-BC60-459C-A51D-8798353F5E1F}" destId="{BBC7A501-492A-43DF-986B-7756188746BB}" srcOrd="2" destOrd="0" presId="urn:microsoft.com/office/officeart/2005/8/layout/arrow4"/>
    <dgm:cxn modelId="{CA74CD88-0863-4FB7-8B9A-CB9B6C41FF04}" type="presParOf" srcId="{165FFD4D-BC60-459C-A51D-8798353F5E1F}" destId="{9CE47F60-18C0-4667-BED1-D86248D343B5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DF0A9BD-D061-4B52-918C-DA333489C35C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9B5576-BDF4-478C-BF88-E75FD7553474}" type="pres">
      <dgm:prSet presAssocID="{3DF0A9BD-D061-4B52-918C-DA333489C35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7E5DA8DD-66E5-4961-BDD2-75253EA22E21}" type="presOf" srcId="{3DF0A9BD-D061-4B52-918C-DA333489C35C}" destId="{B99B5576-BDF4-478C-BF88-E75FD7553474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F0A9BD-D061-4B52-918C-DA333489C35C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9B5576-BDF4-478C-BF88-E75FD7553474}" type="pres">
      <dgm:prSet presAssocID="{3DF0A9BD-D061-4B52-918C-DA333489C35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EACCAB0F-5124-42A3-897B-071F5FE5B16B}" type="presOf" srcId="{3DF0A9BD-D061-4B52-918C-DA333489C35C}" destId="{B99B5576-BDF4-478C-BF88-E75FD7553474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F0A9BD-D061-4B52-918C-DA333489C35C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9B5576-BDF4-478C-BF88-E75FD7553474}" type="pres">
      <dgm:prSet presAssocID="{3DF0A9BD-D061-4B52-918C-DA333489C35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EACCAB0F-5124-42A3-897B-071F5FE5B16B}" type="presOf" srcId="{3DF0A9BD-D061-4B52-918C-DA333489C35C}" destId="{B99B5576-BDF4-478C-BF88-E75FD7553474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F0A9BD-D061-4B52-918C-DA333489C35C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9B5576-BDF4-478C-BF88-E75FD7553474}" type="pres">
      <dgm:prSet presAssocID="{3DF0A9BD-D061-4B52-918C-DA333489C35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EACCAB0F-5124-42A3-897B-071F5FE5B16B}" type="presOf" srcId="{3DF0A9BD-D061-4B52-918C-DA333489C35C}" destId="{B99B5576-BDF4-478C-BF88-E75FD7553474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DF0A9BD-D061-4B52-918C-DA333489C35C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9B5576-BDF4-478C-BF88-E75FD7553474}" type="pres">
      <dgm:prSet presAssocID="{3DF0A9BD-D061-4B52-918C-DA333489C35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EACCAB0F-5124-42A3-897B-071F5FE5B16B}" type="presOf" srcId="{3DF0A9BD-D061-4B52-918C-DA333489C35C}" destId="{B99B5576-BDF4-478C-BF88-E75FD7553474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DF0A9BD-D061-4B52-918C-DA333489C35C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9B5576-BDF4-478C-BF88-E75FD7553474}" type="pres">
      <dgm:prSet presAssocID="{3DF0A9BD-D061-4B52-918C-DA333489C35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EACCAB0F-5124-42A3-897B-071F5FE5B16B}" type="presOf" srcId="{3DF0A9BD-D061-4B52-918C-DA333489C35C}" destId="{B99B5576-BDF4-478C-BF88-E75FD7553474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DF0A9BD-D061-4B52-918C-DA333489C35C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9B5576-BDF4-478C-BF88-E75FD7553474}" type="pres">
      <dgm:prSet presAssocID="{3DF0A9BD-D061-4B52-918C-DA333489C35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EACCAB0F-5124-42A3-897B-071F5FE5B16B}" type="presOf" srcId="{3DF0A9BD-D061-4B52-918C-DA333489C35C}" destId="{B99B5576-BDF4-478C-BF88-E75FD7553474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DF0A9BD-D061-4B52-918C-DA333489C35C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9B5576-BDF4-478C-BF88-E75FD7553474}" type="pres">
      <dgm:prSet presAssocID="{3DF0A9BD-D061-4B52-918C-DA333489C35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EACCAB0F-5124-42A3-897B-071F5FE5B16B}" type="presOf" srcId="{3DF0A9BD-D061-4B52-918C-DA333489C35C}" destId="{B99B5576-BDF4-478C-BF88-E75FD7553474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DF0A9BD-D061-4B52-918C-DA333489C35C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9B5576-BDF4-478C-BF88-E75FD7553474}" type="pres">
      <dgm:prSet presAssocID="{3DF0A9BD-D061-4B52-918C-DA333489C35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EACCAB0F-5124-42A3-897B-071F5FE5B16B}" type="presOf" srcId="{3DF0A9BD-D061-4B52-918C-DA333489C35C}" destId="{B99B5576-BDF4-478C-BF88-E75FD7553474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429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545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84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328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52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39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88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13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145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46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64387-9757-4FB5-87B5-7CDE5AA3BCA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603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64387-9757-4FB5-87B5-7CDE5AA3BCA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3FB38-594C-4DA7-9869-184AB3980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63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5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6.xml"/><Relationship Id="rId7" Type="http://schemas.openxmlformats.org/officeDocument/2006/relationships/image" Target="../media/image5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11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9.xml"/><Relationship Id="rId7" Type="http://schemas.openxmlformats.org/officeDocument/2006/relationships/image" Target="../media/image12.jp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4100549"/>
            <a:ext cx="12192000" cy="1558977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4242216"/>
            <a:ext cx="12070532" cy="155897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ru-RU" sz="28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Уход </a:t>
            </a:r>
            <a:r>
              <a:rPr lang="ru-RU" sz="2800" dirty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за </a:t>
            </a:r>
            <a:r>
              <a:rPr lang="ru-RU" sz="28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новорожденным.</a:t>
            </a:r>
          </a:p>
          <a:p>
            <a:pPr>
              <a:spcAft>
                <a:spcPts val="1200"/>
              </a:spcAft>
            </a:pPr>
            <a:r>
              <a:rPr lang="ru-RU" sz="28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Особенности </a:t>
            </a:r>
            <a:r>
              <a:rPr lang="ru-RU" sz="2800" dirty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развития ребенка первого года </a:t>
            </a:r>
            <a:r>
              <a:rPr lang="ru-RU" sz="28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жизни.</a:t>
            </a:r>
            <a:endParaRPr lang="ru-RU" sz="28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274" y="1315765"/>
            <a:ext cx="5589570" cy="144463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022429" y="5942860"/>
            <a:ext cx="63377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Лектор</a:t>
            </a:r>
            <a:r>
              <a:rPr lang="ru-RU" sz="2000" smtClean="0"/>
              <a:t>: врач-педиатр</a:t>
            </a:r>
            <a:endParaRPr lang="ru-RU" sz="2000" dirty="0" smtClean="0"/>
          </a:p>
          <a:p>
            <a:r>
              <a:rPr lang="ru-RU" sz="2000" dirty="0" smtClean="0"/>
              <a:t>Каинова Татьяна Алексеевна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3874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Утренний туалет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207172" y="1982276"/>
            <a:ext cx="942245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Время проведения: </a:t>
            </a:r>
          </a:p>
          <a:p>
            <a:r>
              <a:rPr lang="ru-RU" sz="2800" dirty="0" smtClean="0"/>
              <a:t>до второго кормления в 8:30-9:30 утра</a:t>
            </a:r>
          </a:p>
          <a:p>
            <a:endParaRPr lang="ru-RU" sz="2800" dirty="0" smtClean="0"/>
          </a:p>
          <a:p>
            <a:r>
              <a:rPr lang="ru-RU" sz="2800" dirty="0" smtClean="0"/>
              <a:t>Как проводится: </a:t>
            </a:r>
          </a:p>
          <a:p>
            <a:r>
              <a:rPr lang="ru-RU" sz="2800" dirty="0" smtClean="0"/>
              <a:t>Лицо - умывают ваткой с теплой (35-36С) кипяченой водой, затем обсушивают марлевой или одноразовой бумажной салфеткой. Глазки - промывают кипяченой водой от виска к носу, каждый глаз отдельной стерильной ваткой. </a:t>
            </a:r>
          </a:p>
          <a:p>
            <a:r>
              <a:rPr lang="ru-RU" sz="2800" dirty="0" smtClean="0"/>
              <a:t>Носовые ходы - очищают влажными ватными фитильками.</a:t>
            </a:r>
            <a:endParaRPr lang="ru-RU" sz="28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609" y="1982276"/>
            <a:ext cx="624761" cy="91193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45" y="3409365"/>
            <a:ext cx="1198487" cy="119848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91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75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75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Уход за носиком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217683" y="2154620"/>
            <a:ext cx="8177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DBA2E"/>
                </a:solidFill>
              </a:rPr>
              <a:t>Детский аспиратор. Каким он должен быть:</a:t>
            </a:r>
            <a:endParaRPr lang="ru-RU" sz="2800" b="1" dirty="0">
              <a:solidFill>
                <a:srgbClr val="7DBA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3380" y="2887750"/>
            <a:ext cx="583324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Разборная конструкция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Простая гладкая грушевидная форма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Прозрачный наконечник для удобства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Широкий наконечник для безопасности ребенка</a:t>
            </a:r>
            <a:endParaRPr lang="ru-RU" sz="28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766" y="2780128"/>
            <a:ext cx="3216165" cy="321616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75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Уход за ногтями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657600" y="2041894"/>
            <a:ext cx="8177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DBA2E"/>
                </a:solidFill>
              </a:rPr>
              <a:t>Детские ножницы для ногтей.</a:t>
            </a:r>
          </a:p>
          <a:p>
            <a:r>
              <a:rPr lang="ru-RU" sz="2800" b="1" dirty="0" smtClean="0">
                <a:solidFill>
                  <a:srgbClr val="7DBA2E"/>
                </a:solidFill>
              </a:rPr>
              <a:t>Какими они должны быть:</a:t>
            </a:r>
            <a:endParaRPr lang="ru-RU" sz="2800" b="1" dirty="0">
              <a:solidFill>
                <a:srgbClr val="7DBA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45931" y="3192993"/>
            <a:ext cx="58332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Безопасные закругленные концы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Футляр для хранения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Тоненькие для особенно бережного ухода</a:t>
            </a:r>
          </a:p>
          <a:p>
            <a:endParaRPr lang="ru-RU" sz="28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554" y="2996001"/>
            <a:ext cx="3048000" cy="304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90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Утренний туалет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71977" y="2400393"/>
            <a:ext cx="9505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endParaRPr lang="ru-RU" sz="2800" dirty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79891" y="2877446"/>
            <a:ext cx="58804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Завершается утренний туалет осмотром всей кожи, обращая особое внимание на участки складочек, с последующей обработкой (после подмывания)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84" y="2156670"/>
            <a:ext cx="4014440" cy="399353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50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Обработка пупочной раны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71977" y="2400393"/>
            <a:ext cx="9505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endParaRPr lang="ru-RU" sz="2800" dirty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2994" y="2400393"/>
            <a:ext cx="39007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Что нужно: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3% раствор перекиси водорода и пипетка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1-2% раствор зеленки + ватные палочки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165" y="2479328"/>
            <a:ext cx="5636610" cy="376088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04586" y="2017161"/>
            <a:ext cx="4066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DBA2E"/>
                </a:solidFill>
              </a:rPr>
              <a:t>Заживление пупочной ранки:</a:t>
            </a:r>
            <a:endParaRPr lang="ru-RU" sz="2400" dirty="0">
              <a:solidFill>
                <a:srgbClr val="7DBA2E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80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Уход за кожей в области подгузника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71977" y="2400393"/>
            <a:ext cx="9505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endParaRPr lang="ru-RU" sz="2800" dirty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28608" y="2032531"/>
            <a:ext cx="923999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/>
              <a:t>Частое загрязнение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/>
              <a:t>Соприкасается с подгузником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/>
              <a:t>Соприкасается с выделениями и продуктами жизнедеятельности бактерий (аммиак вызывает ожоги)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dirty="0" smtClean="0"/>
              <a:t>Ограниченное поступление воздуха</a:t>
            </a:r>
            <a:endParaRPr lang="ru-RU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866107" y="4069974"/>
            <a:ext cx="1040524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7DBA2E"/>
                </a:solidFill>
              </a:rPr>
              <a:t>И мальчиков, и девочек необходимо подмывать после каждой смены подгузника, затем осторожно обсушивать чистой пеленкой область половых органов и смазывать ее 2-3 раза в день специальным кремом под подгузник. Можно использовать присыпку.</a:t>
            </a:r>
          </a:p>
          <a:p>
            <a:pPr algn="ctr"/>
            <a:r>
              <a:rPr lang="ru-RU" sz="2800" b="1" i="1" dirty="0" smtClean="0">
                <a:solidFill>
                  <a:srgbClr val="7DBA2E"/>
                </a:solidFill>
              </a:rPr>
              <a:t>Важно! Крем под подгузник должен содержать оксид цинка.</a:t>
            </a:r>
          </a:p>
          <a:p>
            <a:pPr algn="ctr"/>
            <a:endParaRPr lang="ru-RU" sz="2400" i="1" dirty="0">
              <a:solidFill>
                <a:srgbClr val="7DBA2E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58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6475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40642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Средства для ухода за детской попкой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5970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395877120"/>
              </p:ext>
            </p:extLst>
          </p:nvPr>
        </p:nvGraphicFramePr>
        <p:xfrm>
          <a:off x="-1" y="1439333"/>
          <a:ext cx="11629623" cy="7753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30931" y="2015289"/>
            <a:ext cx="8789385" cy="4549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ru-RU" sz="28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Нежное очищение кожи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ru-RU" sz="28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Создание защитного (барьерного) слоя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ru-RU" sz="28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Противовоспалительный эффект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ru-RU" sz="28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Ранозаживляющий эффект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altLang="ru-RU" sz="28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Салфетки на особенно нежной нетканой основе, отбелены без хлора.</a:t>
            </a:r>
            <a:endParaRPr lang="ru-RU" altLang="ru-RU" sz="2800" dirty="0"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pPr>
              <a:lnSpc>
                <a:spcPct val="150000"/>
              </a:lnSpc>
            </a:pPr>
            <a:endParaRPr lang="ru-RU" sz="28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86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6475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40642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Купание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5970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442874091"/>
              </p:ext>
            </p:extLst>
          </p:nvPr>
        </p:nvGraphicFramePr>
        <p:xfrm>
          <a:off x="-1" y="1439333"/>
          <a:ext cx="11629623" cy="7753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03586" y="2183267"/>
            <a:ext cx="902838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dirty="0" smtClean="0"/>
              <a:t>Ежедневное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dirty="0" smtClean="0"/>
              <a:t>Вечернее время за 30 мин до кормления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 smtClean="0"/>
              <a:t>t </a:t>
            </a:r>
            <a:r>
              <a:rPr lang="ru-RU" sz="2800" dirty="0" smtClean="0"/>
              <a:t>воздуха в помещении </a:t>
            </a:r>
            <a:r>
              <a:rPr lang="en-US" sz="2800" dirty="0" smtClean="0"/>
              <a:t>~</a:t>
            </a:r>
            <a:r>
              <a:rPr lang="ru-RU" sz="2800" dirty="0" smtClean="0"/>
              <a:t>24</a:t>
            </a:r>
            <a:r>
              <a:rPr lang="ru-RU" sz="2800" dirty="0"/>
              <a:t>°С</a:t>
            </a:r>
            <a:endParaRPr lang="ru-RU" sz="28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dirty="0" smtClean="0"/>
              <a:t>Вода из-под крана 37°С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dirty="0" smtClean="0"/>
              <a:t>2 раза в неделю мыть малыша </a:t>
            </a:r>
            <a:r>
              <a:rPr lang="en-US" sz="2800" dirty="0" smtClean="0"/>
              <a:t>pH</a:t>
            </a:r>
            <a:r>
              <a:rPr lang="ru-RU" sz="2800" dirty="0" smtClean="0"/>
              <a:t> нейтральным мылом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dirty="0" smtClean="0"/>
              <a:t>1-2 раза в неделю мыть голову (специальными детскими шампунями)</a:t>
            </a:r>
            <a:endParaRPr lang="ru-RU" sz="28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56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6475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40642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Прогулки 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5970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442874091"/>
              </p:ext>
            </p:extLst>
          </p:nvPr>
        </p:nvGraphicFramePr>
        <p:xfrm>
          <a:off x="-1" y="1439333"/>
          <a:ext cx="11629623" cy="7753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03586" y="2183267"/>
            <a:ext cx="902838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Весенне-летний период: на 2-3 день после выписки</a:t>
            </a:r>
          </a:p>
          <a:p>
            <a:r>
              <a:rPr lang="ru-RU" sz="2800" dirty="0" smtClean="0"/>
              <a:t>Осенне-зимний период: на 7-10 день после выписки</a:t>
            </a:r>
          </a:p>
          <a:p>
            <a:endParaRPr lang="ru-RU" sz="2800" dirty="0"/>
          </a:p>
          <a:p>
            <a:pPr algn="ctr"/>
            <a:r>
              <a:rPr lang="ru-RU" sz="2800" b="1" dirty="0" smtClean="0">
                <a:solidFill>
                  <a:srgbClr val="7DBA2E"/>
                </a:solidFill>
              </a:rPr>
              <a:t>Начинать с 5-10 минут постепенно увеличивая длительность прогулки.</a:t>
            </a:r>
          </a:p>
          <a:p>
            <a:endParaRPr lang="ru-RU" sz="2800" dirty="0" smtClean="0"/>
          </a:p>
          <a:p>
            <a:r>
              <a:rPr lang="ru-RU" sz="2800" dirty="0" smtClean="0"/>
              <a:t>Холодная пора года - 2-3 </a:t>
            </a:r>
            <a:r>
              <a:rPr lang="ru-RU" sz="2800" dirty="0"/>
              <a:t>часа в </a:t>
            </a:r>
            <a:r>
              <a:rPr lang="ru-RU" sz="2800" dirty="0" smtClean="0"/>
              <a:t>день. </a:t>
            </a:r>
          </a:p>
          <a:p>
            <a:r>
              <a:rPr lang="ru-RU" sz="2800" dirty="0" smtClean="0"/>
              <a:t>Теплая пора года – 5-6 часов в день</a:t>
            </a:r>
            <a:endParaRPr lang="ru-RU" sz="28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9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6475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40642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Родителям на заметку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5970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011840886"/>
              </p:ext>
            </p:extLst>
          </p:nvPr>
        </p:nvGraphicFramePr>
        <p:xfrm>
          <a:off x="-1" y="1439333"/>
          <a:ext cx="11629623" cy="7753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03586" y="2183267"/>
            <a:ext cx="90283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DBA2E"/>
                </a:solidFill>
              </a:rPr>
              <a:t>Набор для ухода за новорожденным:</a:t>
            </a:r>
            <a:endParaRPr lang="ru-RU" sz="3200" b="1" dirty="0">
              <a:solidFill>
                <a:srgbClr val="7DBA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3586" y="2768042"/>
            <a:ext cx="9753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Присыпка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Детский увлажняющий крем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Детский крем под подгузник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Специальный защитный крем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Молочко для купания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Влажные салфетки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Средство для купания на основе трав</a:t>
            </a:r>
            <a:endParaRPr lang="ru-RU" sz="24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372" y="2650598"/>
            <a:ext cx="3050150" cy="30501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13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Рождение малыша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945657" y="2607508"/>
            <a:ext cx="1044755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Период новорожденности - </a:t>
            </a:r>
          </a:p>
          <a:p>
            <a:pPr>
              <a:lnSpc>
                <a:spcPct val="150000"/>
              </a:lnSpc>
            </a:pPr>
            <a:r>
              <a:rPr lang="ru-RU" sz="3200" dirty="0">
                <a:latin typeface="Gotham Pro" panose="02000503040000020004" pitchFamily="50" charset="0"/>
                <a:cs typeface="Gotham Pro" panose="02000503040000020004" pitchFamily="50" charset="0"/>
              </a:rPr>
              <a:t>о</a:t>
            </a:r>
            <a:r>
              <a:rPr lang="ru-RU" sz="32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дин из самых важных критических периодов человека, во время которого происходит адаптация организма ребенка к условиям </a:t>
            </a:r>
            <a:r>
              <a:rPr lang="ru-RU" sz="3200" dirty="0" err="1" smtClean="0">
                <a:latin typeface="Gotham Pro" panose="02000503040000020004" pitchFamily="50" charset="0"/>
                <a:cs typeface="Gotham Pro" panose="02000503040000020004" pitchFamily="50" charset="0"/>
              </a:rPr>
              <a:t>внеутробной</a:t>
            </a:r>
            <a:r>
              <a:rPr lang="ru-RU" sz="32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 жизни. </a:t>
            </a:r>
            <a:endParaRPr lang="ru-RU" sz="3200" dirty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78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6475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40642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Родителям на заметку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5970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011840886"/>
              </p:ext>
            </p:extLst>
          </p:nvPr>
        </p:nvGraphicFramePr>
        <p:xfrm>
          <a:off x="-1" y="1439333"/>
          <a:ext cx="11629623" cy="7753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65738" y="2034190"/>
            <a:ext cx="90283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DBA2E"/>
                </a:solidFill>
              </a:rPr>
              <a:t>Аптечка для новорожденного:</a:t>
            </a:r>
            <a:endParaRPr lang="ru-RU" sz="3200" b="1" dirty="0">
              <a:solidFill>
                <a:srgbClr val="7DBA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1261" y="2650598"/>
            <a:ext cx="66266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 smtClean="0"/>
              <a:t>Обработка пупочной ранки:</a:t>
            </a:r>
          </a:p>
          <a:p>
            <a:r>
              <a:rPr lang="ru-RU" sz="2800" dirty="0" smtClean="0"/>
              <a:t>3% перекись водорода, пипетка, ватные палочки, 1% р-р зеленки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 smtClean="0"/>
              <a:t>Наблюдение за состоянием ребенка:</a:t>
            </a:r>
          </a:p>
          <a:p>
            <a:r>
              <a:rPr lang="ru-RU" sz="2800" dirty="0"/>
              <a:t>э</a:t>
            </a:r>
            <a:r>
              <a:rPr lang="ru-RU" sz="2800" dirty="0" smtClean="0"/>
              <a:t>лектронный термометр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3975" y="2618965"/>
            <a:ext cx="3050150" cy="30501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18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44" r="-408" b="19683"/>
          <a:stretch/>
        </p:blipFill>
        <p:spPr>
          <a:xfrm>
            <a:off x="2774889" y="2073500"/>
            <a:ext cx="5834721" cy="415636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26475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406424"/>
            <a:ext cx="11894521" cy="844938"/>
          </a:xfrm>
        </p:spPr>
        <p:txBody>
          <a:bodyPr>
            <a:normAutofit fontScale="85000" lnSpcReduction="10000"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Детские программы годового обслуживания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5970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123241" y="2073500"/>
            <a:ext cx="9785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altLang="ru-RU" dirty="0" smtClean="0"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endParaRPr lang="ru-RU" dirty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714505" y="3135085"/>
            <a:ext cx="2137558" cy="1983180"/>
          </a:xfrm>
          <a:prstGeom prst="ellipse">
            <a:avLst/>
          </a:prstGeom>
          <a:solidFill>
            <a:srgbClr val="B1D78D"/>
          </a:soli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665633" y="3952982"/>
            <a:ext cx="220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Преимущества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8457" y="2079961"/>
            <a:ext cx="33488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Программа составлена в соответствии с рекомендациями Минздрава</a:t>
            </a:r>
            <a:endParaRPr lang="ru-R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942257" y="4969030"/>
            <a:ext cx="24850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Экономия на </a:t>
            </a:r>
            <a:r>
              <a:rPr lang="ru-RU" sz="2000" dirty="0" err="1" smtClean="0"/>
              <a:t>мед.обслуживание</a:t>
            </a:r>
            <a:r>
              <a:rPr lang="ru-RU" sz="2000" dirty="0" smtClean="0"/>
              <a:t> до 30%</a:t>
            </a:r>
            <a:endParaRPr lang="ru-RU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8059641" y="2183900"/>
            <a:ext cx="24850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Все исследования и консультация в одной клинике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8144303" y="4956198"/>
            <a:ext cx="24850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Сопровождение ребенка личным педиатром</a:t>
            </a:r>
            <a:endParaRPr lang="ru-RU" sz="2000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94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6475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406424"/>
            <a:ext cx="11894521" cy="844938"/>
          </a:xfrm>
        </p:spPr>
        <p:txBody>
          <a:bodyPr>
            <a:normAutofit fontScale="85000" lnSpcReduction="10000"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Детские программы годового обслуживания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5970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098142697"/>
              </p:ext>
            </p:extLst>
          </p:nvPr>
        </p:nvGraphicFramePr>
        <p:xfrm>
          <a:off x="-1" y="1439333"/>
          <a:ext cx="11629623" cy="7753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23241" y="2073500"/>
            <a:ext cx="9785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altLang="ru-RU" dirty="0" smtClean="0"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endParaRPr lang="ru-RU" dirty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08214" y="2090750"/>
            <a:ext cx="91348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Программы годового обслуживания включают все необходимые медицинские услуги, которые могут понадобиться вашему ребенку в течение года: </a:t>
            </a:r>
            <a:endParaRPr lang="ru-RU" sz="2000" dirty="0" smtClean="0"/>
          </a:p>
          <a:p>
            <a:endParaRPr lang="ru-R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плановые </a:t>
            </a:r>
            <a:r>
              <a:rPr lang="ru-RU" sz="2000" dirty="0"/>
              <a:t>осмотры </a:t>
            </a:r>
            <a:r>
              <a:rPr lang="ru-RU" sz="2000" dirty="0" smtClean="0"/>
              <a:t>педиатра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о</a:t>
            </a:r>
            <a:r>
              <a:rPr lang="ru-RU" sz="2000" dirty="0" smtClean="0"/>
              <a:t>смотры узких специалистов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л</a:t>
            </a:r>
            <a:r>
              <a:rPr lang="ru-RU" sz="2000" dirty="0" smtClean="0"/>
              <a:t>абораторная диагностика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м</a:t>
            </a:r>
            <a:r>
              <a:rPr lang="ru-RU" sz="2000" dirty="0" smtClean="0"/>
              <a:t>ассаж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вакцинация </a:t>
            </a:r>
            <a:r>
              <a:rPr lang="ru-RU" sz="2000" dirty="0"/>
              <a:t>и др. </a:t>
            </a:r>
            <a:endParaRPr lang="ru-R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670016" y="4438626"/>
            <a:ext cx="42895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7DBA2E"/>
                </a:solidFill>
              </a:rPr>
              <a:t>Дополнительно:</a:t>
            </a:r>
            <a:endParaRPr lang="ru-RU" sz="2800" dirty="0">
              <a:solidFill>
                <a:srgbClr val="7DBA2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2854" y="4914139"/>
            <a:ext cx="25224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Оформление медицинской документации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331037" y="4868678"/>
            <a:ext cx="25224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Консультативная помощь педиатра по телефону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8131370" y="4993693"/>
            <a:ext cx="2522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Персональный сервисный менеджер</a:t>
            </a:r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533" y="4844578"/>
            <a:ext cx="944565" cy="94456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571" y="4844578"/>
            <a:ext cx="944565" cy="94456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480" y="4844577"/>
            <a:ext cx="944565" cy="94456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79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6475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406424"/>
            <a:ext cx="11894521" cy="844938"/>
          </a:xfrm>
        </p:spPr>
        <p:txBody>
          <a:bodyPr>
            <a:normAutofit fontScale="85000" lnSpcReduction="10000"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Детские программы годового обслуживания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5970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8858524"/>
              </p:ext>
            </p:extLst>
          </p:nvPr>
        </p:nvGraphicFramePr>
        <p:xfrm>
          <a:off x="-1" y="1439333"/>
          <a:ext cx="11629623" cy="7753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23241" y="2073500"/>
            <a:ext cx="9785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altLang="ru-RU" dirty="0" smtClean="0"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endParaRPr lang="ru-RU" dirty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2599" y="2125916"/>
            <a:ext cx="101089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Стоимость программы от 0 до 1 года – 45 000 руб</a:t>
            </a:r>
            <a:r>
              <a:rPr lang="ru-RU" sz="2400" dirty="0" smtClean="0"/>
              <a:t>. = </a:t>
            </a:r>
            <a:r>
              <a:rPr lang="ru-RU" sz="2800" dirty="0" smtClean="0"/>
              <a:t>3 750 руб./мес.</a:t>
            </a:r>
            <a:endParaRPr lang="ru-RU" sz="2800" dirty="0" smtClean="0"/>
          </a:p>
          <a:p>
            <a:endParaRPr lang="ru-R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69323" y="2837107"/>
            <a:ext cx="89922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7DBA2E"/>
                </a:solidFill>
              </a:rPr>
              <a:t>Дополнительные услуги</a:t>
            </a:r>
            <a:r>
              <a:rPr lang="ru-RU" dirty="0" smtClean="0"/>
              <a:t>:</a:t>
            </a:r>
          </a:p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849745"/>
              </p:ext>
            </p:extLst>
          </p:nvPr>
        </p:nvGraphicFramePr>
        <p:xfrm>
          <a:off x="992598" y="3505971"/>
          <a:ext cx="7215980" cy="1873179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5513304">
                  <a:extLst>
                    <a:ext uri="{9D8B030D-6E8A-4147-A177-3AD203B41FA5}">
                      <a16:colId xmlns="" xmlns:a16="http://schemas.microsoft.com/office/drawing/2014/main" val="210262351"/>
                    </a:ext>
                  </a:extLst>
                </a:gridCol>
                <a:gridCol w="1702676">
                  <a:extLst>
                    <a:ext uri="{9D8B030D-6E8A-4147-A177-3AD203B41FA5}">
                      <a16:colId xmlns="" xmlns:a16="http://schemas.microsoft.com/office/drawing/2014/main" val="3820384912"/>
                    </a:ext>
                  </a:extLst>
                </a:gridCol>
              </a:tblGrid>
              <a:tr h="62439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Вакцинация в клинике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1D78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15 000 руб.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1D78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35160266"/>
                  </a:ext>
                </a:extLst>
              </a:tr>
              <a:tr h="62439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Экстренная помощь при заболеваниях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1D78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</a:rPr>
                        <a:t>11 500 руб.</a:t>
                      </a:r>
                      <a:endParaRPr lang="ru-RU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1D78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47733642"/>
                  </a:ext>
                </a:extLst>
              </a:tr>
              <a:tr h="62439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Курс массажа в клинике (10 сеансов)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1D78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smtClean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</a:rPr>
                        <a:t> 000 руб.</a:t>
                      </a:r>
                      <a:endParaRPr lang="ru-RU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B1D78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0497333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992598" y="5717628"/>
            <a:ext cx="7730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По вопросам приобретения программы: +7 (911) 733-15-47 Ирина</a:t>
            </a:r>
            <a:endParaRPr lang="ru-RU" sz="20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21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6475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40642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Многопрофильная клиника «Основа»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5970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8858524"/>
              </p:ext>
            </p:extLst>
          </p:nvPr>
        </p:nvGraphicFramePr>
        <p:xfrm>
          <a:off x="-1" y="1439333"/>
          <a:ext cx="11629623" cy="7753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23241" y="2073500"/>
            <a:ext cx="9785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altLang="ru-RU" dirty="0" smtClean="0"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endParaRPr lang="ru-RU" dirty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0361" y="2195284"/>
            <a:ext cx="964387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«Основа» – это:</a:t>
            </a:r>
          </a:p>
          <a:p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к</a:t>
            </a:r>
            <a:r>
              <a:rPr lang="ru-RU" sz="2800" dirty="0" smtClean="0"/>
              <a:t>линика для детей и взрослых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в</a:t>
            </a:r>
            <a:r>
              <a:rPr lang="ru-RU" sz="2800" dirty="0" smtClean="0"/>
              <a:t>се виды диагностических услуг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удобное </a:t>
            </a:r>
            <a:r>
              <a:rPr lang="ru-RU" sz="2800" dirty="0" err="1" smtClean="0"/>
              <a:t>геоположение</a:t>
            </a:r>
            <a:endParaRPr lang="ru-R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/>
              <a:t>у</a:t>
            </a:r>
            <a:r>
              <a:rPr lang="ru-RU" sz="2800" dirty="0" smtClean="0"/>
              <a:t>добный график работы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высококвалифицированный </a:t>
            </a:r>
          </a:p>
          <a:p>
            <a:r>
              <a:rPr lang="ru-RU" sz="2800" dirty="0" smtClean="0"/>
              <a:t>персонал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индивидуальный подход</a:t>
            </a:r>
          </a:p>
          <a:p>
            <a:endParaRPr lang="ru-RU" sz="20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376" y="2833631"/>
            <a:ext cx="4947217" cy="295287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27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6475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5970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395877120"/>
              </p:ext>
            </p:extLst>
          </p:nvPr>
        </p:nvGraphicFramePr>
        <p:xfrm>
          <a:off x="-1" y="1439333"/>
          <a:ext cx="11629623" cy="7753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23241" y="2073500"/>
            <a:ext cx="9785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altLang="ru-RU" dirty="0" smtClean="0"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endParaRPr lang="ru-RU" dirty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21130" y="3506706"/>
            <a:ext cx="87893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4400" dirty="0" smtClean="0">
                <a:solidFill>
                  <a:srgbClr val="7DBA2E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Спасибо за внимание!</a:t>
            </a:r>
            <a:endParaRPr lang="ru-RU" altLang="ru-RU" sz="3600" dirty="0">
              <a:latin typeface="Gotham Pro" panose="02000503040000020004" pitchFamily="50" charset="0"/>
              <a:cs typeface="Gotham Pro" panose="02000503040000020004" pitchFamily="50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6046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Признаки доношенного ребенка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10776" y="2396442"/>
            <a:ext cx="30690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Беременность:</a:t>
            </a:r>
          </a:p>
          <a:p>
            <a:pPr algn="ctr"/>
            <a:r>
              <a:rPr lang="ru-RU" sz="2400" dirty="0"/>
              <a:t>д</a:t>
            </a:r>
            <a:r>
              <a:rPr lang="ru-RU" sz="2400" dirty="0" smtClean="0"/>
              <a:t>лительность 38-42 недели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456163" y="2203569"/>
            <a:ext cx="30690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Вес:</a:t>
            </a:r>
          </a:p>
          <a:p>
            <a:pPr algn="ctr"/>
            <a:r>
              <a:rPr lang="ru-RU" sz="2400" dirty="0"/>
              <a:t>о</a:t>
            </a:r>
            <a:r>
              <a:rPr lang="ru-RU" sz="2400" dirty="0" smtClean="0"/>
              <a:t>т 2500 </a:t>
            </a:r>
            <a:r>
              <a:rPr lang="ru-RU" sz="2400" dirty="0" err="1" smtClean="0"/>
              <a:t>гр</a:t>
            </a:r>
            <a:r>
              <a:rPr lang="ru-RU" sz="2400" dirty="0" smtClean="0"/>
              <a:t> </a:t>
            </a:r>
          </a:p>
          <a:p>
            <a:pPr algn="ctr"/>
            <a:r>
              <a:rPr lang="ru-RU" sz="2400" dirty="0" smtClean="0"/>
              <a:t>(в среднем 3200гр)</a:t>
            </a:r>
          </a:p>
          <a:p>
            <a:pPr algn="ctr"/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101551" y="2275064"/>
            <a:ext cx="30690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Рост:</a:t>
            </a:r>
          </a:p>
          <a:p>
            <a:pPr algn="ctr"/>
            <a:r>
              <a:rPr lang="ru-RU" sz="2400" dirty="0" smtClean="0"/>
              <a:t>от 45 до 58-60 см </a:t>
            </a:r>
          </a:p>
          <a:p>
            <a:pPr algn="ctr"/>
            <a:r>
              <a:rPr lang="ru-RU" sz="2400" dirty="0" smtClean="0"/>
              <a:t>(в среднем 52 см)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417674" y="4568819"/>
            <a:ext cx="30690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Окружность головы:</a:t>
            </a:r>
          </a:p>
          <a:p>
            <a:pPr algn="ctr"/>
            <a:r>
              <a:rPr lang="ru-RU" sz="2400" dirty="0" smtClean="0"/>
              <a:t>34-36 см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79549" y="4563968"/>
            <a:ext cx="6227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Состояние здоровья матери:</a:t>
            </a:r>
          </a:p>
          <a:p>
            <a:pPr algn="ctr"/>
            <a:r>
              <a:rPr lang="ru-RU" sz="2400" dirty="0" smtClean="0"/>
              <a:t>течение беременности, питание</a:t>
            </a:r>
            <a:endParaRPr lang="ru-RU" sz="2400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87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249767"/>
            <a:ext cx="11508155" cy="1553276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36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Физиологические переходящие состояния у новорожденных</a:t>
            </a:r>
            <a:endParaRPr lang="ru-RU" sz="36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177158" y="1944710"/>
            <a:ext cx="1071522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Физиологическая потеря веса</a:t>
            </a:r>
          </a:p>
          <a:p>
            <a:r>
              <a:rPr lang="ru-RU" sz="2400" dirty="0" smtClean="0"/>
              <a:t>Происходит в первые 3-4 дня жизни</a:t>
            </a:r>
          </a:p>
          <a:p>
            <a:endParaRPr lang="ru-RU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Физиологическая желтуха</a:t>
            </a:r>
          </a:p>
          <a:p>
            <a:r>
              <a:rPr lang="ru-RU" sz="2400" dirty="0" smtClean="0"/>
              <a:t>Бывает в 60-80% случаев. У большинства появляется на 2-3 сутки жизни</a:t>
            </a:r>
          </a:p>
          <a:p>
            <a:endParaRPr lang="ru-RU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Физиологическая эритема</a:t>
            </a:r>
          </a:p>
          <a:p>
            <a:r>
              <a:rPr lang="ru-RU" sz="2400" dirty="0" smtClean="0"/>
              <a:t>Проявляется гиперемией кожи с легким синюшным оттенком</a:t>
            </a:r>
          </a:p>
          <a:p>
            <a:endParaRPr lang="ru-RU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Токсическая эритема</a:t>
            </a:r>
          </a:p>
          <a:p>
            <a:r>
              <a:rPr lang="ru-RU" sz="2400" dirty="0" smtClean="0"/>
              <a:t>Встречается в 25-50% случаев. Проявляется на 2-3 день жизни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85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249767"/>
            <a:ext cx="11508155" cy="1553276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36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Физиологические переходящие состояния у новорожденных</a:t>
            </a:r>
            <a:endParaRPr lang="ru-RU" sz="36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177158" y="1944710"/>
            <a:ext cx="1071522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Мочекислый инфаркт почек</a:t>
            </a:r>
          </a:p>
          <a:p>
            <a:r>
              <a:rPr lang="ru-RU" sz="2400" dirty="0" smtClean="0"/>
              <a:t>Проявляется на 3-4 день жизни. Необходимо давать больше жидкости.</a:t>
            </a:r>
          </a:p>
          <a:p>
            <a:endParaRPr lang="ru-RU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Половые кризы</a:t>
            </a:r>
          </a:p>
          <a:p>
            <a:r>
              <a:rPr lang="ru-RU" sz="2400" dirty="0" smtClean="0"/>
              <a:t>На 5-7 день жизни независимо от пола. </a:t>
            </a:r>
          </a:p>
          <a:p>
            <a:endParaRPr lang="ru-RU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Транзиторный катар кишечника</a:t>
            </a:r>
          </a:p>
          <a:p>
            <a:r>
              <a:rPr lang="ru-RU" sz="2400" dirty="0" smtClean="0"/>
              <a:t>Бывает у всех новорожденных в середине первой недели жизни.</a:t>
            </a:r>
          </a:p>
          <a:p>
            <a:endParaRPr lang="ru-RU" sz="2400" dirty="0" smtClean="0"/>
          </a:p>
          <a:p>
            <a:endParaRPr lang="ru-RU" sz="28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03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 fontScale="85000" lnSpcReduction="10000"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Особенности доношенного новорожденного 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6715435" y="2070538"/>
            <a:ext cx="493734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u="sng" dirty="0"/>
              <a:t>К</a:t>
            </a:r>
            <a:r>
              <a:rPr lang="ru-RU" sz="2400" u="sng" dirty="0" smtClean="0"/>
              <a:t>ожа: </a:t>
            </a:r>
            <a:r>
              <a:rPr lang="ru-RU" sz="2400" dirty="0" smtClean="0"/>
              <a:t>гладкая, эластичная, имеет повышенную ранимость и сниженную защитную функцию</a:t>
            </a:r>
          </a:p>
          <a:p>
            <a:pPr marL="342900" indent="-342900">
              <a:buAutoNum type="arabicPeriod"/>
            </a:pPr>
            <a:r>
              <a:rPr lang="ru-RU" sz="2400" u="sng" dirty="0" smtClean="0"/>
              <a:t>Подкожная жировая клетчатка: </a:t>
            </a:r>
            <a:r>
              <a:rPr lang="ru-RU" sz="2400" dirty="0" smtClean="0"/>
              <a:t>откладывается на протяжении последних 2х месяц пред рождением</a:t>
            </a:r>
          </a:p>
          <a:p>
            <a:pPr marL="342900" indent="-342900">
              <a:buAutoNum type="arabicPeriod"/>
            </a:pPr>
            <a:r>
              <a:rPr lang="ru-RU" sz="2400" u="sng" dirty="0" smtClean="0"/>
              <a:t>Мышечная система: </a:t>
            </a:r>
            <a:r>
              <a:rPr lang="ru-RU" sz="2400" dirty="0" smtClean="0"/>
              <a:t>развита не очень хорошо, особенно на конечностях. Преобладает тонус </a:t>
            </a:r>
            <a:r>
              <a:rPr lang="ru-RU" sz="2400" dirty="0" err="1" smtClean="0"/>
              <a:t>сгибательный</a:t>
            </a:r>
            <a:r>
              <a:rPr lang="ru-RU" sz="2400" dirty="0" smtClean="0"/>
              <a:t>.</a:t>
            </a:r>
          </a:p>
          <a:p>
            <a:pPr marL="342900" indent="-342900">
              <a:buAutoNum type="arabicPeriod"/>
            </a:pPr>
            <a:endParaRPr lang="ru-RU" sz="2400" dirty="0" smtClean="0"/>
          </a:p>
          <a:p>
            <a:pPr marL="342900" indent="-342900">
              <a:buAutoNum type="arabicPeriod"/>
            </a:pPr>
            <a:endParaRPr lang="ru-RU" sz="2400" dirty="0"/>
          </a:p>
          <a:p>
            <a:endParaRPr lang="ru-RU" sz="2400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8"/>
          <a:stretch/>
        </p:blipFill>
        <p:spPr>
          <a:xfrm>
            <a:off x="818829" y="2268410"/>
            <a:ext cx="5827129" cy="377005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83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441504"/>
            <a:ext cx="11508155" cy="1553276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Особенности терморегуляции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90520" y="2259274"/>
            <a:ext cx="620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1.</a:t>
            </a:r>
            <a:endParaRPr lang="ru-RU" sz="32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42052169"/>
              </p:ext>
            </p:extLst>
          </p:nvPr>
        </p:nvGraphicFramePr>
        <p:xfrm>
          <a:off x="883211" y="2528505"/>
          <a:ext cx="5545959" cy="3299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01029" y="1994779"/>
            <a:ext cx="55599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Способность уменьшать/увеличивать теплопродукцию при перегревании/переохлаждении – </a:t>
            </a:r>
            <a:r>
              <a:rPr lang="ru-RU" sz="3200" b="1" dirty="0" smtClean="0">
                <a:solidFill>
                  <a:srgbClr val="7DBA2E"/>
                </a:solidFill>
              </a:rPr>
              <a:t>ограничена!</a:t>
            </a:r>
            <a:endParaRPr lang="ru-RU" sz="3200" b="1" dirty="0">
              <a:solidFill>
                <a:srgbClr val="7DBA2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01029" y="4303103"/>
            <a:ext cx="379423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Невозможность давать типичную реакцию лихорадки, как у взрослых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745499" y="1963282"/>
            <a:ext cx="620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2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759594" y="4283550"/>
            <a:ext cx="620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3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40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Уход за новорожденным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006965" y="2103012"/>
            <a:ext cx="1030068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Правильный уход за новорожденным требует знаний и навыков от мамы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Gotham Pro" panose="02000503040000020004" pitchFamily="50" charset="0"/>
                <a:cs typeface="Gotham Pro" panose="02000503040000020004" pitchFamily="50" charset="0"/>
              </a:rPr>
              <a:t>Мероприятия ухода за новорожденным можно условно разделить на ежедневные и еженедельные. При необходимости можно выполнять эти процедуры чаще, чтобы новорожденный ребенок чувствовал себя комфортно.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200" dirty="0"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06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249767"/>
            <a:ext cx="12192000" cy="1179790"/>
          </a:xfrm>
          <a:prstGeom prst="rect">
            <a:avLst/>
          </a:prstGeom>
          <a:gradFill flip="none" rotWithShape="1">
            <a:gsLst>
              <a:gs pos="0">
                <a:srgbClr val="7DBA2E">
                  <a:alpha val="53000"/>
                </a:srgbClr>
              </a:gs>
              <a:gs pos="100000">
                <a:srgbClr val="52B19D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4DAF9A"/>
              </a:gs>
            </a:gsLst>
            <a:lin ang="0" scaled="1"/>
            <a:tileRect/>
          </a:gradFill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68" y="391434"/>
            <a:ext cx="11894521" cy="844938"/>
          </a:xfrm>
        </p:spPr>
        <p:txBody>
          <a:bodyPr>
            <a:normAutofit/>
          </a:bodyPr>
          <a:lstStyle/>
          <a:p>
            <a:pPr algn="l">
              <a:spcAft>
                <a:spcPts val="1200"/>
              </a:spcAft>
            </a:pPr>
            <a:r>
              <a:rPr lang="ru-RU" sz="4400" dirty="0" smtClean="0">
                <a:solidFill>
                  <a:schemeClr val="bg1"/>
                </a:solidFill>
                <a:latin typeface="Gotham Pro" panose="02000503040000020004" pitchFamily="50" charset="0"/>
                <a:cs typeface="Gotham Pro" panose="02000503040000020004" pitchFamily="50" charset="0"/>
              </a:rPr>
              <a:t>Уход за новорожденным</a:t>
            </a:r>
            <a:endParaRPr lang="ru-RU" sz="4400" dirty="0">
              <a:solidFill>
                <a:schemeClr val="bg1"/>
              </a:solidFill>
              <a:latin typeface="Gotham Pro" panose="02000503040000020004" pitchFamily="50" charset="0"/>
              <a:cs typeface="Gotham Pro" panose="02000503040000020004" pitchFamily="50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9549" y="1944710"/>
            <a:ext cx="11050074" cy="4417453"/>
          </a:xfrm>
          <a:custGeom>
            <a:avLst/>
            <a:gdLst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50074 w 11050074"/>
              <a:gd name="connsiteY4" fmla="*/ 3681196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  <a:gd name="connsiteX0" fmla="*/ 0 w 11050074"/>
              <a:gd name="connsiteY0" fmla="*/ 736257 h 4417453"/>
              <a:gd name="connsiteX1" fmla="*/ 736257 w 11050074"/>
              <a:gd name="connsiteY1" fmla="*/ 0 h 4417453"/>
              <a:gd name="connsiteX2" fmla="*/ 10313817 w 11050074"/>
              <a:gd name="connsiteY2" fmla="*/ 0 h 4417453"/>
              <a:gd name="connsiteX3" fmla="*/ 11050074 w 11050074"/>
              <a:gd name="connsiteY3" fmla="*/ 736257 h 4417453"/>
              <a:gd name="connsiteX4" fmla="*/ 11037195 w 11050074"/>
              <a:gd name="connsiteY4" fmla="*/ 3694075 h 4417453"/>
              <a:gd name="connsiteX5" fmla="*/ 10313817 w 11050074"/>
              <a:gd name="connsiteY5" fmla="*/ 4417453 h 4417453"/>
              <a:gd name="connsiteX6" fmla="*/ 736257 w 11050074"/>
              <a:gd name="connsiteY6" fmla="*/ 4417453 h 4417453"/>
              <a:gd name="connsiteX7" fmla="*/ 0 w 11050074"/>
              <a:gd name="connsiteY7" fmla="*/ 3681196 h 4417453"/>
              <a:gd name="connsiteX8" fmla="*/ 0 w 11050074"/>
              <a:gd name="connsiteY8" fmla="*/ 736257 h 4417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50074" h="4417453">
                <a:moveTo>
                  <a:pt x="0" y="736257"/>
                </a:moveTo>
                <a:cubicBezTo>
                  <a:pt x="0" y="329633"/>
                  <a:pt x="329633" y="0"/>
                  <a:pt x="736257" y="0"/>
                </a:cubicBezTo>
                <a:lnTo>
                  <a:pt x="10313817" y="0"/>
                </a:lnTo>
                <a:cubicBezTo>
                  <a:pt x="10720441" y="0"/>
                  <a:pt x="11050074" y="329633"/>
                  <a:pt x="11050074" y="736257"/>
                </a:cubicBezTo>
                <a:cubicBezTo>
                  <a:pt x="11050074" y="1717903"/>
                  <a:pt x="11037195" y="2712429"/>
                  <a:pt x="11037195" y="3694075"/>
                </a:cubicBezTo>
                <a:cubicBezTo>
                  <a:pt x="11037195" y="4345397"/>
                  <a:pt x="10720441" y="4417453"/>
                  <a:pt x="10313817" y="4417453"/>
                </a:cubicBezTo>
                <a:lnTo>
                  <a:pt x="736257" y="4417453"/>
                </a:lnTo>
                <a:cubicBezTo>
                  <a:pt x="329633" y="4417453"/>
                  <a:pt x="0" y="4087820"/>
                  <a:pt x="0" y="3681196"/>
                </a:cubicBezTo>
                <a:lnTo>
                  <a:pt x="0" y="736257"/>
                </a:lnTo>
                <a:close/>
              </a:path>
            </a:pathLst>
          </a:custGeom>
          <a:noFill/>
          <a:ln>
            <a:solidFill>
              <a:srgbClr val="B1D7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72055" y="2879835"/>
            <a:ext cx="768306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/>
              <a:t>у</a:t>
            </a:r>
            <a:r>
              <a:rPr lang="ru-RU" sz="2800" dirty="0" smtClean="0"/>
              <a:t>тренний туалет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уход за ногтями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/>
              <a:t>уход за </a:t>
            </a:r>
            <a:r>
              <a:rPr lang="ru-RU" sz="2800" dirty="0" smtClean="0"/>
              <a:t>кожей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/>
              <a:t>обработка пупочной ранки (первые 2-3 недели жизни</a:t>
            </a:r>
            <a:r>
              <a:rPr lang="ru-RU" sz="28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/>
              <a:t>у</a:t>
            </a:r>
            <a:r>
              <a:rPr lang="ru-RU" sz="2800" dirty="0" smtClean="0"/>
              <a:t>ход за кожей в области подгузника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купание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86151" y="2099039"/>
            <a:ext cx="7451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DBA2E"/>
                </a:solidFill>
              </a:rPr>
              <a:t>Что входит в уход за новорожденным?</a:t>
            </a:r>
            <a:endParaRPr lang="ru-RU" sz="2800" b="1" dirty="0">
              <a:solidFill>
                <a:srgbClr val="7DBA2E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077" y="5959954"/>
            <a:ext cx="2168731" cy="56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28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892</Words>
  <Application>Microsoft Office PowerPoint</Application>
  <PresentationFormat>Широкоэкранный</PresentationFormat>
  <Paragraphs>174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Gotham Pro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Леоненко Регина Валерьевна</dc:creator>
  <cp:lastModifiedBy>Леоненко Регина Валерьевна</cp:lastModifiedBy>
  <cp:revision>73</cp:revision>
  <dcterms:created xsi:type="dcterms:W3CDTF">2017-11-03T14:29:23Z</dcterms:created>
  <dcterms:modified xsi:type="dcterms:W3CDTF">2018-01-23T07:23:32Z</dcterms:modified>
</cp:coreProperties>
</file>