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88" r:id="rId5"/>
    <p:sldId id="291" r:id="rId6"/>
    <p:sldId id="287" r:id="rId7"/>
    <p:sldId id="289" r:id="rId8"/>
    <p:sldId id="285" r:id="rId9"/>
    <p:sldId id="292" r:id="rId10"/>
    <p:sldId id="258" r:id="rId11"/>
    <p:sldId id="260" r:id="rId12"/>
    <p:sldId id="293" r:id="rId13"/>
    <p:sldId id="261" r:id="rId14"/>
    <p:sldId id="294" r:id="rId15"/>
    <p:sldId id="295" r:id="rId16"/>
    <p:sldId id="278" r:id="rId17"/>
    <p:sldId id="27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BA2E"/>
    <a:srgbClr val="B1D78D"/>
    <a:srgbClr val="52B19D"/>
    <a:srgbClr val="4DAF9A"/>
    <a:srgbClr val="3E8934"/>
    <a:srgbClr val="3D89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648066248748994"/>
          <c:y val="5.619796777366888E-2"/>
          <c:w val="0.83340783920902595"/>
          <c:h val="0.8056798629469142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hade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hade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shade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tint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tint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-4.1741898248940715E-3"/>
                  <c:y val="-0.13502334045807587"/>
                </c:manualLayout>
              </c:layout>
              <c:tx>
                <c:rich>
                  <a:bodyPr/>
                  <a:lstStyle/>
                  <a:p>
                    <a:fld id="{122B6952-7F2B-4356-B2BB-5326F63F8AAC}" type="CATEGORYNAME">
                      <a:rPr lang="ru-RU" sz="2000" b="1">
                        <a:solidFill>
                          <a:sysClr val="windowText" lastClr="000000"/>
                        </a:solidFill>
                      </a:rPr>
                      <a:pPr/>
                      <a:t>[ИМЯ КАТЕГОРИИ]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40055996264138"/>
                      <c:h val="0.1633127447708814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9676160695106326"/>
                  <c:y val="-0.11769322090878309"/>
                </c:manualLayout>
              </c:layout>
              <c:tx>
                <c:rich>
                  <a:bodyPr/>
                  <a:lstStyle/>
                  <a:p>
                    <a:fld id="{ACA9D460-D8AD-49E4-8105-3AA7D2D33CCD}" type="CATEGORYNAME">
                      <a:rPr lang="ru-RU" sz="2000" b="1">
                        <a:solidFill>
                          <a:sysClr val="windowText" lastClr="000000"/>
                        </a:solidFill>
                      </a:rPr>
                      <a:pPr/>
                      <a:t>[ИМЯ КАТЕГОРИИ]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Лист1!$A$1:$A$3</c:f>
              <c:strCache>
                <c:ptCount val="3"/>
                <c:pt idx="0">
                  <c:v>углеводы 55%</c:v>
                </c:pt>
                <c:pt idx="1">
                  <c:v>жиры 35%</c:v>
                </c:pt>
                <c:pt idx="2">
                  <c:v>другое</c:v>
                </c:pt>
              </c:strCache>
            </c:strRef>
          </c:cat>
          <c:val>
            <c:numRef>
              <c:f>Лист1!$B$1:$B$3</c:f>
              <c:numCache>
                <c:formatCode>General</c:formatCode>
                <c:ptCount val="3"/>
                <c:pt idx="0">
                  <c:v>55</c:v>
                </c:pt>
                <c:pt idx="1">
                  <c:v>35</c:v>
                </c:pt>
                <c:pt idx="2">
                  <c:v>10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F0A9BD-D061-4B52-918C-DA333489C35C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9B5576-BDF4-478C-BF88-E75FD7553474}" type="pres">
      <dgm:prSet presAssocID="{3DF0A9BD-D061-4B52-918C-DA333489C35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ACCAB0F-5124-42A3-897B-071F5FE5B16B}" type="presOf" srcId="{3DF0A9BD-D061-4B52-918C-DA333489C35C}" destId="{B99B5576-BDF4-478C-BF88-E75FD7553474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F0A9BD-D061-4B52-918C-DA333489C35C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9B5576-BDF4-478C-BF88-E75FD7553474}" type="pres">
      <dgm:prSet presAssocID="{3DF0A9BD-D061-4B52-918C-DA333489C35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E5DA8DD-66E5-4961-BDD2-75253EA22E21}" type="presOf" srcId="{3DF0A9BD-D061-4B52-918C-DA333489C35C}" destId="{B99B5576-BDF4-478C-BF88-E75FD7553474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64387-9757-4FB5-87B5-7CDE5AA3BCA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FB38-594C-4DA7-9869-184AB3980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429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64387-9757-4FB5-87B5-7CDE5AA3BCA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FB38-594C-4DA7-9869-184AB3980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545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64387-9757-4FB5-87B5-7CDE5AA3BCA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FB38-594C-4DA7-9869-184AB3980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84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64387-9757-4FB5-87B5-7CDE5AA3BCA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FB38-594C-4DA7-9869-184AB3980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328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64387-9757-4FB5-87B5-7CDE5AA3BCA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FB38-594C-4DA7-9869-184AB3980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5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64387-9757-4FB5-87B5-7CDE5AA3BCA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FB38-594C-4DA7-9869-184AB3980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393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64387-9757-4FB5-87B5-7CDE5AA3BCA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FB38-594C-4DA7-9869-184AB3980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8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64387-9757-4FB5-87B5-7CDE5AA3BCA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FB38-594C-4DA7-9869-184AB3980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13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64387-9757-4FB5-87B5-7CDE5AA3BCA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FB38-594C-4DA7-9869-184AB3980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145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64387-9757-4FB5-87B5-7CDE5AA3BCA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FB38-594C-4DA7-9869-184AB3980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466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64387-9757-4FB5-87B5-7CDE5AA3BCA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FB38-594C-4DA7-9869-184AB3980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603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64387-9757-4FB5-87B5-7CDE5AA3BCAD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3FB38-594C-4DA7-9869-184AB3980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63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4100549"/>
            <a:ext cx="12192000" cy="1558977"/>
          </a:xfrm>
          <a:prstGeom prst="rect">
            <a:avLst/>
          </a:prstGeom>
          <a:gradFill flip="none" rotWithShape="1">
            <a:gsLst>
              <a:gs pos="0">
                <a:srgbClr val="7DBA2E">
                  <a:alpha val="53000"/>
                </a:srgbClr>
              </a:gs>
              <a:gs pos="100000">
                <a:srgbClr val="52B19D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4DAF9A"/>
              </a:gs>
            </a:gsLst>
            <a:lin ang="0" scaled="1"/>
            <a:tileRect/>
          </a:gradFill>
          <a:ln>
            <a:solidFill>
              <a:srgbClr val="B1D7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68" y="4242216"/>
            <a:ext cx="12070532" cy="155897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ru-RU" sz="2800" dirty="0" smtClean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Питание мамы и ребенка с момента зачатия до 2-х лет. </a:t>
            </a:r>
            <a:endParaRPr lang="ru-RU" sz="2800" dirty="0" smtClean="0">
              <a:solidFill>
                <a:schemeClr val="bg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>
              <a:spcAft>
                <a:spcPts val="1200"/>
              </a:spcAft>
            </a:pPr>
            <a:r>
              <a:rPr lang="ru-RU" sz="2800" dirty="0" smtClean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Формируем здоровое будущее малыша.</a:t>
            </a:r>
            <a:endParaRPr lang="ru-RU" sz="2800" dirty="0">
              <a:solidFill>
                <a:schemeClr val="bg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74" y="1315765"/>
            <a:ext cx="5589570" cy="14446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22429" y="5942860"/>
            <a:ext cx="6337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Лектор: </a:t>
            </a:r>
            <a:r>
              <a:rPr lang="ru-RU" sz="2000" dirty="0" smtClean="0"/>
              <a:t>врач-диетолог</a:t>
            </a:r>
            <a:r>
              <a:rPr lang="en-US" sz="2000" dirty="0"/>
              <a:t> </a:t>
            </a:r>
            <a:r>
              <a:rPr lang="ru-RU" sz="2000" smtClean="0"/>
              <a:t>высшей категории</a:t>
            </a:r>
            <a:endParaRPr lang="ru-RU" sz="2000" dirty="0" smtClean="0"/>
          </a:p>
          <a:p>
            <a:r>
              <a:rPr lang="ru-RU" sz="2000" dirty="0" smtClean="0"/>
              <a:t>Ильенко</a:t>
            </a:r>
            <a:r>
              <a:rPr lang="ru-RU" sz="2000" dirty="0" smtClean="0"/>
              <a:t> Галина Геннадьевна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3874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249767"/>
            <a:ext cx="12192000" cy="1179790"/>
          </a:xfrm>
          <a:prstGeom prst="rect">
            <a:avLst/>
          </a:prstGeom>
          <a:gradFill flip="none" rotWithShape="1">
            <a:gsLst>
              <a:gs pos="0">
                <a:srgbClr val="7DBA2E">
                  <a:alpha val="53000"/>
                </a:srgbClr>
              </a:gs>
              <a:gs pos="100000">
                <a:srgbClr val="52B19D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4DAF9A"/>
              </a:gs>
            </a:gsLst>
            <a:lin ang="0" scaled="1"/>
            <a:tileRect/>
          </a:gradFill>
          <a:ln>
            <a:solidFill>
              <a:srgbClr val="B1D7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68" y="391434"/>
            <a:ext cx="11894521" cy="844938"/>
          </a:xfrm>
        </p:spPr>
        <p:txBody>
          <a:bodyPr>
            <a:normAutofit/>
          </a:bodyPr>
          <a:lstStyle/>
          <a:p>
            <a:pPr algn="l">
              <a:spcAft>
                <a:spcPts val="1200"/>
              </a:spcAft>
            </a:pPr>
            <a:r>
              <a:rPr lang="ru-RU" sz="4400" dirty="0" smtClean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Грудное молоко</a:t>
            </a:r>
            <a:endParaRPr lang="ru-RU" sz="4400" dirty="0">
              <a:solidFill>
                <a:schemeClr val="bg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9549" y="1944710"/>
            <a:ext cx="11050074" cy="4417453"/>
          </a:xfrm>
          <a:custGeom>
            <a:avLst/>
            <a:gdLst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50074 w 11050074"/>
              <a:gd name="connsiteY4" fmla="*/ 3681196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37195 w 11050074"/>
              <a:gd name="connsiteY4" fmla="*/ 3694075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37195 w 11050074"/>
              <a:gd name="connsiteY4" fmla="*/ 3694075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37195 w 11050074"/>
              <a:gd name="connsiteY4" fmla="*/ 3694075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50074" h="4417453">
                <a:moveTo>
                  <a:pt x="0" y="736257"/>
                </a:moveTo>
                <a:cubicBezTo>
                  <a:pt x="0" y="329633"/>
                  <a:pt x="329633" y="0"/>
                  <a:pt x="736257" y="0"/>
                </a:cubicBezTo>
                <a:lnTo>
                  <a:pt x="10313817" y="0"/>
                </a:lnTo>
                <a:cubicBezTo>
                  <a:pt x="10720441" y="0"/>
                  <a:pt x="11050074" y="329633"/>
                  <a:pt x="11050074" y="736257"/>
                </a:cubicBezTo>
                <a:cubicBezTo>
                  <a:pt x="11050074" y="1717903"/>
                  <a:pt x="11037195" y="2712429"/>
                  <a:pt x="11037195" y="3694075"/>
                </a:cubicBezTo>
                <a:cubicBezTo>
                  <a:pt x="11037195" y="4345397"/>
                  <a:pt x="10720441" y="4417453"/>
                  <a:pt x="10313817" y="4417453"/>
                </a:cubicBezTo>
                <a:lnTo>
                  <a:pt x="736257" y="4417453"/>
                </a:lnTo>
                <a:cubicBezTo>
                  <a:pt x="329633" y="4417453"/>
                  <a:pt x="0" y="4087820"/>
                  <a:pt x="0" y="3681196"/>
                </a:cubicBezTo>
                <a:lnTo>
                  <a:pt x="0" y="736257"/>
                </a:lnTo>
                <a:close/>
              </a:path>
            </a:pathLst>
          </a:custGeom>
          <a:noFill/>
          <a:ln>
            <a:solidFill>
              <a:srgbClr val="B1D7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077" y="5959954"/>
            <a:ext cx="2168731" cy="560512"/>
          </a:xfrm>
          <a:prstGeom prst="rect">
            <a:avLst/>
          </a:prstGeom>
        </p:spPr>
      </p:pic>
      <p:sp>
        <p:nvSpPr>
          <p:cNvPr id="8" name="Rectangle 48"/>
          <p:cNvSpPr>
            <a:spLocks noChangeArrowheads="1"/>
          </p:cNvSpPr>
          <p:nvPr/>
        </p:nvSpPr>
        <p:spPr bwMode="auto">
          <a:xfrm>
            <a:off x="1619250" y="5648325"/>
            <a:ext cx="819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en-US" sz="1400" b="1">
                <a:solidFill>
                  <a:srgbClr val="7030A0"/>
                </a:solidFill>
                <a:latin typeface="Calibri" pitchFamily="34" charset="0"/>
              </a:rPr>
              <a:t>Энергия</a:t>
            </a:r>
            <a:endParaRPr lang="de-DE" altLang="en-US" sz="1400" b="1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2959100"/>
            <a:ext cx="6480175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4"/>
          <p:cNvSpPr>
            <a:spLocks noChangeArrowheads="1"/>
          </p:cNvSpPr>
          <p:nvPr/>
        </p:nvSpPr>
        <p:spPr bwMode="auto">
          <a:xfrm>
            <a:off x="1368425" y="5264150"/>
            <a:ext cx="1223963" cy="3841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Лактоза</a:t>
            </a:r>
            <a:endParaRPr lang="en-GB" sz="1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Rectangle 48"/>
          <p:cNvSpPr>
            <a:spLocks noChangeArrowheads="1"/>
          </p:cNvSpPr>
          <p:nvPr/>
        </p:nvSpPr>
        <p:spPr bwMode="auto">
          <a:xfrm>
            <a:off x="766763" y="2673349"/>
            <a:ext cx="2473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en-US" sz="1400" b="1" dirty="0">
                <a:solidFill>
                  <a:srgbClr val="000033"/>
                </a:solidFill>
                <a:latin typeface="Calibri" pitchFamily="34" charset="0"/>
              </a:rPr>
              <a:t>Микрофлора, иммунитет</a:t>
            </a:r>
            <a:endParaRPr lang="en-GB" altLang="en-US" sz="1400" b="1" dirty="0">
              <a:solidFill>
                <a:srgbClr val="000033"/>
              </a:solidFill>
              <a:latin typeface="Calibri" pitchFamily="34" charset="0"/>
            </a:endParaRPr>
          </a:p>
        </p:txBody>
      </p:sp>
      <p:sp>
        <p:nvSpPr>
          <p:cNvPr id="13" name="Rounded Rectangle 42"/>
          <p:cNvSpPr/>
          <p:nvPr/>
        </p:nvSpPr>
        <p:spPr>
          <a:xfrm>
            <a:off x="1414463" y="2224087"/>
            <a:ext cx="1544637" cy="384175"/>
          </a:xfrm>
          <a:prstGeom prst="roundRect">
            <a:avLst/>
          </a:prstGeom>
          <a:solidFill>
            <a:schemeClr val="tx1">
              <a:lumMod val="90000"/>
              <a:lumOff val="10000"/>
            </a:schemeClr>
          </a:solidFill>
        </p:spPr>
        <p:txBody>
          <a:bodyPr anchor="ctr"/>
          <a:lstStyle/>
          <a:p>
            <a:pPr algn="ctr">
              <a:defRPr/>
            </a:pPr>
            <a:r>
              <a:rPr lang="ru-RU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Пребиотики</a:t>
            </a:r>
            <a:endParaRPr lang="en-GB" sz="14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Rectangle 48"/>
          <p:cNvSpPr>
            <a:spLocks noChangeArrowheads="1"/>
          </p:cNvSpPr>
          <p:nvPr/>
        </p:nvSpPr>
        <p:spPr bwMode="auto">
          <a:xfrm>
            <a:off x="3359150" y="2436813"/>
            <a:ext cx="2473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en-US" sz="1400" b="1" dirty="0">
                <a:solidFill>
                  <a:srgbClr val="009748"/>
                </a:solidFill>
                <a:latin typeface="Calibri" pitchFamily="34" charset="0"/>
              </a:rPr>
              <a:t>Энергия, иммунитет, головной мозг</a:t>
            </a:r>
            <a:endParaRPr lang="en-GB" altLang="en-US" sz="1400" b="1" dirty="0">
              <a:solidFill>
                <a:srgbClr val="009748"/>
              </a:solidFill>
              <a:latin typeface="Calibri" pitchFamily="34" charset="0"/>
            </a:endParaRPr>
          </a:p>
        </p:txBody>
      </p:sp>
      <p:sp>
        <p:nvSpPr>
          <p:cNvPr id="15" name="Rounded Rectangle 44"/>
          <p:cNvSpPr>
            <a:spLocks noChangeArrowheads="1"/>
          </p:cNvSpPr>
          <p:nvPr/>
        </p:nvSpPr>
        <p:spPr bwMode="auto">
          <a:xfrm>
            <a:off x="4029075" y="2027237"/>
            <a:ext cx="1528763" cy="384175"/>
          </a:xfrm>
          <a:prstGeom prst="roundRect">
            <a:avLst>
              <a:gd name="adj" fmla="val 16667"/>
            </a:avLst>
          </a:prstGeom>
          <a:solidFill>
            <a:srgbClr val="00B0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alibri" pitchFamily="34" charset="0"/>
              </a:rPr>
              <a:t>Особые жиры</a:t>
            </a:r>
            <a:endParaRPr lang="en-GB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Rectangle 48"/>
          <p:cNvSpPr>
            <a:spLocks noChangeArrowheads="1"/>
          </p:cNvSpPr>
          <p:nvPr/>
        </p:nvSpPr>
        <p:spPr bwMode="auto">
          <a:xfrm>
            <a:off x="3192463" y="6197600"/>
            <a:ext cx="1479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en-US" sz="1400" b="1">
                <a:solidFill>
                  <a:srgbClr val="0070C0"/>
                </a:solidFill>
                <a:latin typeface="Calibri" pitchFamily="34" charset="0"/>
              </a:rPr>
              <a:t>Рост, иммунитет</a:t>
            </a:r>
            <a:endParaRPr lang="en-GB" altLang="en-US" sz="14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7" name="Rounded Rectangle 46"/>
          <p:cNvSpPr>
            <a:spLocks noChangeArrowheads="1"/>
          </p:cNvSpPr>
          <p:nvPr/>
        </p:nvSpPr>
        <p:spPr bwMode="auto">
          <a:xfrm>
            <a:off x="3311525" y="5740400"/>
            <a:ext cx="1223963" cy="38417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Белок</a:t>
            </a:r>
            <a:endParaRPr lang="en-GB" sz="1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Rounded Rectangle 47"/>
          <p:cNvSpPr/>
          <p:nvPr/>
        </p:nvSpPr>
        <p:spPr>
          <a:xfrm>
            <a:off x="4932363" y="5695950"/>
            <a:ext cx="1223962" cy="38417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Нуклеотиды</a:t>
            </a:r>
            <a:endParaRPr lang="en-GB" sz="1400" b="1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" name="Rounded Rectangle 48"/>
          <p:cNvSpPr/>
          <p:nvPr/>
        </p:nvSpPr>
        <p:spPr>
          <a:xfrm>
            <a:off x="6443663" y="5214938"/>
            <a:ext cx="1223962" cy="3841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Минералы</a:t>
            </a:r>
            <a:endParaRPr lang="en-GB" sz="1400" b="1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" name="Rounded Rectangle 49"/>
          <p:cNvSpPr/>
          <p:nvPr/>
        </p:nvSpPr>
        <p:spPr>
          <a:xfrm>
            <a:off x="6408738" y="2579688"/>
            <a:ext cx="1223962" cy="38417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txBody>
          <a:bodyPr anchor="ctr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Витамины</a:t>
            </a:r>
            <a:endParaRPr lang="en-GB" sz="1400" b="1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96188" y="1963997"/>
            <a:ext cx="3696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Оркестр грудного молока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9228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249767"/>
            <a:ext cx="12192000" cy="1179790"/>
          </a:xfrm>
          <a:prstGeom prst="rect">
            <a:avLst/>
          </a:prstGeom>
          <a:gradFill flip="none" rotWithShape="1">
            <a:gsLst>
              <a:gs pos="0">
                <a:srgbClr val="7DBA2E">
                  <a:alpha val="53000"/>
                </a:srgbClr>
              </a:gs>
              <a:gs pos="100000">
                <a:srgbClr val="52B19D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4DAF9A"/>
              </a:gs>
            </a:gsLst>
            <a:lin ang="0" scaled="1"/>
            <a:tileRect/>
          </a:gradFill>
          <a:ln>
            <a:solidFill>
              <a:srgbClr val="B1D7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739" y="155859"/>
            <a:ext cx="11894521" cy="1141152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  <a:spcAft>
                <a:spcPts val="1200"/>
              </a:spcAft>
            </a:pPr>
            <a:r>
              <a:rPr lang="ru-RU" sz="4000" dirty="0" smtClean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Рекомендуемый набор продуктов кормящей мамы</a:t>
            </a:r>
            <a:endParaRPr lang="ru-RU" sz="4800" dirty="0">
              <a:solidFill>
                <a:schemeClr val="bg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9549" y="1944710"/>
            <a:ext cx="11050074" cy="4417453"/>
          </a:xfrm>
          <a:custGeom>
            <a:avLst/>
            <a:gdLst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50074 w 11050074"/>
              <a:gd name="connsiteY4" fmla="*/ 3681196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37195 w 11050074"/>
              <a:gd name="connsiteY4" fmla="*/ 3694075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37195 w 11050074"/>
              <a:gd name="connsiteY4" fmla="*/ 3694075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37195 w 11050074"/>
              <a:gd name="connsiteY4" fmla="*/ 3694075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50074" h="4417453">
                <a:moveTo>
                  <a:pt x="0" y="736257"/>
                </a:moveTo>
                <a:cubicBezTo>
                  <a:pt x="0" y="329633"/>
                  <a:pt x="329633" y="0"/>
                  <a:pt x="736257" y="0"/>
                </a:cubicBezTo>
                <a:lnTo>
                  <a:pt x="10313817" y="0"/>
                </a:lnTo>
                <a:cubicBezTo>
                  <a:pt x="10720441" y="0"/>
                  <a:pt x="11050074" y="329633"/>
                  <a:pt x="11050074" y="736257"/>
                </a:cubicBezTo>
                <a:cubicBezTo>
                  <a:pt x="11050074" y="1717903"/>
                  <a:pt x="11037195" y="2712429"/>
                  <a:pt x="11037195" y="3694075"/>
                </a:cubicBezTo>
                <a:cubicBezTo>
                  <a:pt x="11037195" y="4345397"/>
                  <a:pt x="10720441" y="4417453"/>
                  <a:pt x="10313817" y="4417453"/>
                </a:cubicBezTo>
                <a:lnTo>
                  <a:pt x="736257" y="4417453"/>
                </a:lnTo>
                <a:cubicBezTo>
                  <a:pt x="329633" y="4417453"/>
                  <a:pt x="0" y="4087820"/>
                  <a:pt x="0" y="3681196"/>
                </a:cubicBezTo>
                <a:lnTo>
                  <a:pt x="0" y="736257"/>
                </a:lnTo>
                <a:close/>
              </a:path>
            </a:pathLst>
          </a:custGeom>
          <a:noFill/>
          <a:ln>
            <a:solidFill>
              <a:srgbClr val="B1D7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077" y="5959954"/>
            <a:ext cx="2168731" cy="560512"/>
          </a:xfrm>
          <a:prstGeom prst="rect">
            <a:avLst/>
          </a:prstGeom>
        </p:spPr>
      </p:pic>
      <p:graphicFrame>
        <p:nvGraphicFramePr>
          <p:cNvPr id="9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6787703"/>
              </p:ext>
            </p:extLst>
          </p:nvPr>
        </p:nvGraphicFramePr>
        <p:xfrm>
          <a:off x="1191296" y="1973043"/>
          <a:ext cx="8081493" cy="4389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22383"/>
                <a:gridCol w="2859110"/>
              </a:tblGrid>
              <a:tr h="316914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ПРОДУКТЫ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в г ( брутто) </a:t>
                      </a:r>
                      <a:endParaRPr lang="ru-RU" dirty="0"/>
                    </a:p>
                  </a:txBody>
                  <a:tcPr/>
                </a:tc>
              </a:tr>
              <a:tr h="316914">
                <a:tc>
                  <a:txBody>
                    <a:bodyPr/>
                    <a:lstStyle/>
                    <a:p>
                      <a:r>
                        <a:rPr lang="ru-RU" dirty="0" smtClean="0"/>
                        <a:t>Хлеб</a:t>
                      </a:r>
                      <a:r>
                        <a:rPr lang="ru-RU" baseline="0" dirty="0" smtClean="0"/>
                        <a:t> ржаной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</a:tr>
              <a:tr h="3362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Хлеб пшеничный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150 </a:t>
                      </a:r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</a:tr>
              <a:tr h="316914">
                <a:tc>
                  <a:txBody>
                    <a:bodyPr/>
                    <a:lstStyle/>
                    <a:p>
                      <a:r>
                        <a:rPr lang="ru-RU" dirty="0" smtClean="0"/>
                        <a:t>Мука пшеничная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</a:tr>
              <a:tr h="316914">
                <a:tc>
                  <a:txBody>
                    <a:bodyPr/>
                    <a:lstStyle/>
                    <a:p>
                      <a:r>
                        <a:rPr lang="ru-RU" dirty="0" smtClean="0"/>
                        <a:t>Крупа, </a:t>
                      </a:r>
                      <a:r>
                        <a:rPr lang="ru-RU" dirty="0" smtClean="0"/>
                        <a:t>макаронные изделия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</a:t>
                      </a:r>
                      <a:endParaRPr lang="ru-RU" dirty="0"/>
                    </a:p>
                  </a:txBody>
                  <a:tcPr/>
                </a:tc>
              </a:tr>
              <a:tr h="316914">
                <a:tc>
                  <a:txBody>
                    <a:bodyPr/>
                    <a:lstStyle/>
                    <a:p>
                      <a:r>
                        <a:rPr lang="ru-RU" dirty="0" smtClean="0"/>
                        <a:t>Картофель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</a:t>
                      </a:r>
                      <a:endParaRPr lang="ru-RU" dirty="0"/>
                    </a:p>
                  </a:txBody>
                  <a:tcPr/>
                </a:tc>
              </a:tr>
              <a:tr h="316914">
                <a:tc>
                  <a:txBody>
                    <a:bodyPr/>
                    <a:lstStyle/>
                    <a:p>
                      <a:r>
                        <a:rPr lang="ru-RU" dirty="0" smtClean="0"/>
                        <a:t>Овощи, зелень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/>
                </a:tc>
              </a:tr>
              <a:tr h="316914">
                <a:tc>
                  <a:txBody>
                    <a:bodyPr/>
                    <a:lstStyle/>
                    <a:p>
                      <a:r>
                        <a:rPr lang="ru-RU" dirty="0" smtClean="0"/>
                        <a:t>Фрукты</a:t>
                      </a:r>
                      <a:r>
                        <a:rPr lang="ru-RU" baseline="0" dirty="0" smtClean="0"/>
                        <a:t>  свежие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/>
                </a:tc>
              </a:tr>
              <a:tr h="316914">
                <a:tc>
                  <a:txBody>
                    <a:bodyPr/>
                    <a:lstStyle/>
                    <a:p>
                      <a:r>
                        <a:rPr lang="ru-RU" dirty="0" smtClean="0"/>
                        <a:t>Фрукты сухие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</a:tr>
              <a:tr h="316914">
                <a:tc>
                  <a:txBody>
                    <a:bodyPr/>
                    <a:lstStyle/>
                    <a:p>
                      <a:r>
                        <a:rPr lang="ru-RU" dirty="0" smtClean="0"/>
                        <a:t>Мясо, птица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170</a:t>
                      </a:r>
                      <a:endParaRPr lang="ru-RU" dirty="0"/>
                    </a:p>
                  </a:txBody>
                  <a:tcPr/>
                </a:tc>
              </a:tr>
              <a:tr h="316914">
                <a:tc>
                  <a:txBody>
                    <a:bodyPr/>
                    <a:lstStyle/>
                    <a:p>
                      <a:r>
                        <a:rPr lang="ru-RU" dirty="0" smtClean="0"/>
                        <a:t>Рыба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</a:t>
                      </a:r>
                      <a:endParaRPr lang="ru-RU" dirty="0"/>
                    </a:p>
                  </a:txBody>
                  <a:tcPr/>
                </a:tc>
              </a:tr>
              <a:tr h="316914">
                <a:tc>
                  <a:txBody>
                    <a:bodyPr/>
                    <a:lstStyle/>
                    <a:p>
                      <a:r>
                        <a:rPr lang="ru-RU" dirty="0" smtClean="0"/>
                        <a:t>Молоко, кефир, кисломолочные продукты  2,5%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75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249767"/>
            <a:ext cx="12192000" cy="1179790"/>
          </a:xfrm>
          <a:prstGeom prst="rect">
            <a:avLst/>
          </a:prstGeom>
          <a:gradFill flip="none" rotWithShape="1">
            <a:gsLst>
              <a:gs pos="0">
                <a:srgbClr val="7DBA2E">
                  <a:alpha val="53000"/>
                </a:srgbClr>
              </a:gs>
              <a:gs pos="100000">
                <a:srgbClr val="52B19D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4DAF9A"/>
              </a:gs>
            </a:gsLst>
            <a:lin ang="0" scaled="1"/>
            <a:tileRect/>
          </a:gradFill>
          <a:ln>
            <a:solidFill>
              <a:srgbClr val="B1D7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325" y="151149"/>
            <a:ext cx="11894521" cy="844938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  <a:spcAft>
                <a:spcPts val="1200"/>
              </a:spcAft>
            </a:pPr>
            <a:r>
              <a:rPr lang="ru-RU" sz="4000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Рекомендуемый набор продуктов кормящей мамы</a:t>
            </a:r>
            <a:endParaRPr lang="ru-RU" sz="4800" dirty="0">
              <a:solidFill>
                <a:schemeClr val="bg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9549" y="1944710"/>
            <a:ext cx="11050074" cy="4417453"/>
          </a:xfrm>
          <a:custGeom>
            <a:avLst/>
            <a:gdLst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50074 w 11050074"/>
              <a:gd name="connsiteY4" fmla="*/ 3681196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37195 w 11050074"/>
              <a:gd name="connsiteY4" fmla="*/ 3694075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37195 w 11050074"/>
              <a:gd name="connsiteY4" fmla="*/ 3694075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37195 w 11050074"/>
              <a:gd name="connsiteY4" fmla="*/ 3694075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50074" h="4417453">
                <a:moveTo>
                  <a:pt x="0" y="736257"/>
                </a:moveTo>
                <a:cubicBezTo>
                  <a:pt x="0" y="329633"/>
                  <a:pt x="329633" y="0"/>
                  <a:pt x="736257" y="0"/>
                </a:cubicBezTo>
                <a:lnTo>
                  <a:pt x="10313817" y="0"/>
                </a:lnTo>
                <a:cubicBezTo>
                  <a:pt x="10720441" y="0"/>
                  <a:pt x="11050074" y="329633"/>
                  <a:pt x="11050074" y="736257"/>
                </a:cubicBezTo>
                <a:cubicBezTo>
                  <a:pt x="11050074" y="1717903"/>
                  <a:pt x="11037195" y="2712429"/>
                  <a:pt x="11037195" y="3694075"/>
                </a:cubicBezTo>
                <a:cubicBezTo>
                  <a:pt x="11037195" y="4345397"/>
                  <a:pt x="10720441" y="4417453"/>
                  <a:pt x="10313817" y="4417453"/>
                </a:cubicBezTo>
                <a:lnTo>
                  <a:pt x="736257" y="4417453"/>
                </a:lnTo>
                <a:cubicBezTo>
                  <a:pt x="329633" y="4417453"/>
                  <a:pt x="0" y="4087820"/>
                  <a:pt x="0" y="3681196"/>
                </a:cubicBezTo>
                <a:lnTo>
                  <a:pt x="0" y="736257"/>
                </a:lnTo>
                <a:close/>
              </a:path>
            </a:pathLst>
          </a:custGeom>
          <a:noFill/>
          <a:ln>
            <a:solidFill>
              <a:srgbClr val="B1D7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077" y="5959954"/>
            <a:ext cx="2168731" cy="560512"/>
          </a:xfrm>
          <a:prstGeom prst="rect">
            <a:avLst/>
          </a:prstGeom>
        </p:spPr>
      </p:pic>
      <p:graphicFrame>
        <p:nvGraphicFramePr>
          <p:cNvPr id="9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699710"/>
              </p:ext>
            </p:extLst>
          </p:nvPr>
        </p:nvGraphicFramePr>
        <p:xfrm>
          <a:off x="1358721" y="1957589"/>
          <a:ext cx="7682248" cy="444972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54958"/>
                <a:gridCol w="2627290"/>
              </a:tblGrid>
              <a:tr h="210856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ПРОДУКТЫ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в г ( брутто)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Творог </a:t>
                      </a:r>
                      <a:r>
                        <a:rPr lang="ru-RU" baseline="0" dirty="0" smtClean="0"/>
                        <a:t>   5-9 %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/>
                </a:tc>
              </a:tr>
              <a:tr h="375562">
                <a:tc>
                  <a:txBody>
                    <a:bodyPr/>
                    <a:lstStyle/>
                    <a:p>
                      <a:r>
                        <a:rPr lang="ru-RU" dirty="0" smtClean="0"/>
                        <a:t>Сметана  </a:t>
                      </a:r>
                      <a:r>
                        <a:rPr lang="ru-RU" dirty="0" smtClean="0"/>
                        <a:t>10% -15</a:t>
                      </a:r>
                      <a:r>
                        <a:rPr lang="ru-RU" baseline="0" dirty="0" smtClean="0"/>
                        <a:t>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Масло  сливочное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Масло растительное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Яйцо  ( </a:t>
                      </a:r>
                      <a:r>
                        <a:rPr lang="ru-RU" dirty="0" err="1" smtClean="0"/>
                        <a:t>шт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Сыр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ХИМИЧЕСКИЙ  СОСТАВ РАЦИОНА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БЕЛКИ ( в т.ч.животные)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104/60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ЖИРЫ ( в т.ч.)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93/25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Углеводы ,г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Энергетическая ценность , ккал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2735                                  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90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249767"/>
            <a:ext cx="12192000" cy="1179790"/>
          </a:xfrm>
          <a:prstGeom prst="rect">
            <a:avLst/>
          </a:prstGeom>
          <a:gradFill flip="none" rotWithShape="1">
            <a:gsLst>
              <a:gs pos="0">
                <a:srgbClr val="7DBA2E">
                  <a:alpha val="53000"/>
                </a:srgbClr>
              </a:gs>
              <a:gs pos="100000">
                <a:srgbClr val="52B19D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4DAF9A"/>
              </a:gs>
            </a:gsLst>
            <a:lin ang="0" scaled="1"/>
            <a:tileRect/>
          </a:gradFill>
          <a:ln>
            <a:solidFill>
              <a:srgbClr val="B1D7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68" y="391434"/>
            <a:ext cx="11894521" cy="844938"/>
          </a:xfrm>
        </p:spPr>
        <p:txBody>
          <a:bodyPr>
            <a:normAutofit/>
          </a:bodyPr>
          <a:lstStyle/>
          <a:p>
            <a:pPr algn="l">
              <a:spcAft>
                <a:spcPts val="1200"/>
              </a:spcAft>
            </a:pPr>
            <a:r>
              <a:rPr lang="ru-RU" sz="4400" dirty="0" smtClean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Первый год жизни</a:t>
            </a:r>
            <a:endParaRPr lang="ru-RU" sz="4400" dirty="0">
              <a:solidFill>
                <a:schemeClr val="bg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9549" y="1944710"/>
            <a:ext cx="11050074" cy="4417453"/>
          </a:xfrm>
          <a:custGeom>
            <a:avLst/>
            <a:gdLst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50074 w 11050074"/>
              <a:gd name="connsiteY4" fmla="*/ 3681196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37195 w 11050074"/>
              <a:gd name="connsiteY4" fmla="*/ 3694075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37195 w 11050074"/>
              <a:gd name="connsiteY4" fmla="*/ 3694075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37195 w 11050074"/>
              <a:gd name="connsiteY4" fmla="*/ 3694075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50074" h="4417453">
                <a:moveTo>
                  <a:pt x="0" y="736257"/>
                </a:moveTo>
                <a:cubicBezTo>
                  <a:pt x="0" y="329633"/>
                  <a:pt x="329633" y="0"/>
                  <a:pt x="736257" y="0"/>
                </a:cubicBezTo>
                <a:lnTo>
                  <a:pt x="10313817" y="0"/>
                </a:lnTo>
                <a:cubicBezTo>
                  <a:pt x="10720441" y="0"/>
                  <a:pt x="11050074" y="329633"/>
                  <a:pt x="11050074" y="736257"/>
                </a:cubicBezTo>
                <a:cubicBezTo>
                  <a:pt x="11050074" y="1717903"/>
                  <a:pt x="11037195" y="2712429"/>
                  <a:pt x="11037195" y="3694075"/>
                </a:cubicBezTo>
                <a:cubicBezTo>
                  <a:pt x="11037195" y="4345397"/>
                  <a:pt x="10720441" y="4417453"/>
                  <a:pt x="10313817" y="4417453"/>
                </a:cubicBezTo>
                <a:lnTo>
                  <a:pt x="736257" y="4417453"/>
                </a:lnTo>
                <a:cubicBezTo>
                  <a:pt x="329633" y="4417453"/>
                  <a:pt x="0" y="4087820"/>
                  <a:pt x="0" y="3681196"/>
                </a:cubicBezTo>
                <a:lnTo>
                  <a:pt x="0" y="736257"/>
                </a:lnTo>
                <a:close/>
              </a:path>
            </a:pathLst>
          </a:custGeom>
          <a:noFill/>
          <a:ln>
            <a:solidFill>
              <a:srgbClr val="B1D7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95459" y="2269892"/>
            <a:ext cx="109341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Первый год – значительные изменения всего организма.</a:t>
            </a:r>
          </a:p>
          <a:p>
            <a:endParaRPr lang="ru-RU" sz="2800" dirty="0" smtClean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r>
              <a:rPr lang="ru-RU" sz="28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За первый год жизни:</a:t>
            </a:r>
          </a:p>
          <a:p>
            <a:endParaRPr lang="ru-RU" sz="2800" dirty="0" smtClean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Gotham Pro" panose="02000503040000020004" pitchFamily="50" charset="0"/>
                <a:cs typeface="Gotham Pro" panose="02000503040000020004" pitchFamily="50" charset="0"/>
              </a:rPr>
              <a:t>Масса тела ребенка увеличивается в 3 раза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Gotham Pro" panose="02000503040000020004" pitchFamily="50" charset="0"/>
                <a:cs typeface="Gotham Pro" panose="02000503040000020004" pitchFamily="50" charset="0"/>
              </a:rPr>
              <a:t>Объем желудка увеличивается в 40-50 </a:t>
            </a:r>
            <a:r>
              <a:rPr lang="ru-RU" sz="28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раз</a:t>
            </a:r>
          </a:p>
          <a:p>
            <a:r>
              <a:rPr lang="ru-RU" sz="28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lang="ru-RU" sz="2800" dirty="0">
                <a:latin typeface="Gotham Pro" panose="02000503040000020004" pitchFamily="50" charset="0"/>
                <a:cs typeface="Gotham Pro" panose="02000503040000020004" pitchFamily="50" charset="0"/>
              </a:rPr>
              <a:t>(с 10 до 450 мл)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Gotham Pro" panose="02000503040000020004" pitchFamily="50" charset="0"/>
                <a:cs typeface="Gotham Pro" panose="02000503040000020004" pitchFamily="50" charset="0"/>
              </a:rPr>
              <a:t>Масса головного мозга увеличивается в 2,5 раза </a:t>
            </a:r>
          </a:p>
          <a:p>
            <a:endParaRPr lang="ru-RU" sz="2800" dirty="0" smtClean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r>
              <a:rPr lang="ru-RU" sz="28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endParaRPr lang="ru-RU" sz="28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077" y="5959954"/>
            <a:ext cx="2168731" cy="56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0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249767"/>
            <a:ext cx="12192000" cy="1179790"/>
          </a:xfrm>
          <a:prstGeom prst="rect">
            <a:avLst/>
          </a:prstGeom>
          <a:gradFill flip="none" rotWithShape="1">
            <a:gsLst>
              <a:gs pos="0">
                <a:srgbClr val="7DBA2E">
                  <a:alpha val="53000"/>
                </a:srgbClr>
              </a:gs>
              <a:gs pos="100000">
                <a:srgbClr val="52B19D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4DAF9A"/>
              </a:gs>
            </a:gsLst>
            <a:lin ang="0" scaled="1"/>
            <a:tileRect/>
          </a:gradFill>
          <a:ln>
            <a:solidFill>
              <a:srgbClr val="B1D7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68" y="391434"/>
            <a:ext cx="11894521" cy="844938"/>
          </a:xfrm>
        </p:spPr>
        <p:txBody>
          <a:bodyPr>
            <a:normAutofit/>
          </a:bodyPr>
          <a:lstStyle/>
          <a:p>
            <a:pPr algn="l">
              <a:spcAft>
                <a:spcPts val="1200"/>
              </a:spcAft>
            </a:pPr>
            <a:r>
              <a:rPr lang="ru-RU" sz="4400" dirty="0" smtClean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Подбор питания</a:t>
            </a:r>
            <a:endParaRPr lang="ru-RU" sz="4400" dirty="0">
              <a:solidFill>
                <a:schemeClr val="bg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9549" y="1944710"/>
            <a:ext cx="11050074" cy="4417453"/>
          </a:xfrm>
          <a:custGeom>
            <a:avLst/>
            <a:gdLst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50074 w 11050074"/>
              <a:gd name="connsiteY4" fmla="*/ 3681196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37195 w 11050074"/>
              <a:gd name="connsiteY4" fmla="*/ 3694075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37195 w 11050074"/>
              <a:gd name="connsiteY4" fmla="*/ 3694075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37195 w 11050074"/>
              <a:gd name="connsiteY4" fmla="*/ 3694075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50074" h="4417453">
                <a:moveTo>
                  <a:pt x="0" y="736257"/>
                </a:moveTo>
                <a:cubicBezTo>
                  <a:pt x="0" y="329633"/>
                  <a:pt x="329633" y="0"/>
                  <a:pt x="736257" y="0"/>
                </a:cubicBezTo>
                <a:lnTo>
                  <a:pt x="10313817" y="0"/>
                </a:lnTo>
                <a:cubicBezTo>
                  <a:pt x="10720441" y="0"/>
                  <a:pt x="11050074" y="329633"/>
                  <a:pt x="11050074" y="736257"/>
                </a:cubicBezTo>
                <a:cubicBezTo>
                  <a:pt x="11050074" y="1717903"/>
                  <a:pt x="11037195" y="2712429"/>
                  <a:pt x="11037195" y="3694075"/>
                </a:cubicBezTo>
                <a:cubicBezTo>
                  <a:pt x="11037195" y="4345397"/>
                  <a:pt x="10720441" y="4417453"/>
                  <a:pt x="10313817" y="4417453"/>
                </a:cubicBezTo>
                <a:lnTo>
                  <a:pt x="736257" y="4417453"/>
                </a:lnTo>
                <a:cubicBezTo>
                  <a:pt x="329633" y="4417453"/>
                  <a:pt x="0" y="4087820"/>
                  <a:pt x="0" y="3681196"/>
                </a:cubicBezTo>
                <a:lnTo>
                  <a:pt x="0" y="736257"/>
                </a:lnTo>
                <a:close/>
              </a:path>
            </a:pathLst>
          </a:custGeom>
          <a:noFill/>
          <a:ln>
            <a:solidFill>
              <a:srgbClr val="B1D7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71977" y="2400393"/>
            <a:ext cx="950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endParaRPr lang="ru-RU" sz="28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077" y="5959954"/>
            <a:ext cx="2168731" cy="5605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8620" y="2059506"/>
            <a:ext cx="101871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При подборе питания важно:</a:t>
            </a:r>
          </a:p>
          <a:p>
            <a:endParaRPr lang="ru-RU" dirty="0" smtClean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r>
              <a:rPr lang="ru-RU" sz="2000" dirty="0">
                <a:latin typeface="Gotham Pro" panose="02000503040000020004" pitchFamily="50" charset="0"/>
                <a:cs typeface="Gotham Pro" panose="02000503040000020004" pitchFamily="50" charset="0"/>
              </a:rPr>
              <a:t>Обеспечить ребенка достаточным количеством энергии для развития и поддержания </a:t>
            </a:r>
            <a:r>
              <a:rPr lang="ru-RU" sz="20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жизни.</a:t>
            </a:r>
            <a:endParaRPr lang="ru-RU" sz="2000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endParaRPr lang="ru-RU" sz="2000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r>
              <a:rPr lang="ru-RU" sz="2000" dirty="0">
                <a:latin typeface="Gotham Pro" panose="02000503040000020004" pitchFamily="50" charset="0"/>
                <a:cs typeface="Gotham Pro" panose="02000503040000020004" pitchFamily="50" charset="0"/>
              </a:rPr>
              <a:t>Обеспечить ребенка «строительным </a:t>
            </a:r>
            <a:r>
              <a:rPr lang="ru-RU" sz="20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материалом» </a:t>
            </a:r>
            <a:r>
              <a:rPr lang="ru-RU" sz="2000" dirty="0">
                <a:latin typeface="Gotham Pro" panose="02000503040000020004" pitchFamily="50" charset="0"/>
                <a:cs typeface="Gotham Pro" panose="02000503040000020004" pitchFamily="50" charset="0"/>
              </a:rPr>
              <a:t>для </a:t>
            </a:r>
            <a:r>
              <a:rPr lang="ru-RU" sz="20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роста мышцы</a:t>
            </a:r>
            <a:r>
              <a:rPr lang="ru-RU" sz="2000" dirty="0">
                <a:latin typeface="Gotham Pro" panose="02000503040000020004" pitchFamily="50" charset="0"/>
                <a:cs typeface="Gotham Pro" panose="02000503040000020004" pitchFamily="50" charset="0"/>
              </a:rPr>
              <a:t>, кости, </a:t>
            </a:r>
            <a:r>
              <a:rPr lang="ru-RU" sz="20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всех органов, </a:t>
            </a:r>
            <a:r>
              <a:rPr lang="ru-RU" sz="2000" dirty="0">
                <a:latin typeface="Gotham Pro" panose="02000503040000020004" pitchFamily="50" charset="0"/>
                <a:cs typeface="Gotham Pro" panose="02000503040000020004" pitchFamily="50" charset="0"/>
              </a:rPr>
              <a:t>включая нервную </a:t>
            </a:r>
            <a:r>
              <a:rPr lang="ru-RU" sz="20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систему.</a:t>
            </a:r>
            <a:endParaRPr lang="ru-RU" sz="2000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lvl="1"/>
            <a:endParaRPr lang="ru-RU" sz="2000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r>
              <a:rPr lang="ru-RU" sz="2000" dirty="0">
                <a:latin typeface="Gotham Pro" panose="02000503040000020004" pitchFamily="50" charset="0"/>
                <a:cs typeface="Gotham Pro" panose="02000503040000020004" pitchFamily="50" charset="0"/>
              </a:rPr>
              <a:t>Обеспечить правильную адаптацию к внешнему </a:t>
            </a:r>
            <a:r>
              <a:rPr lang="ru-RU" sz="20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миру:</a:t>
            </a:r>
            <a:endParaRPr lang="ru-RU" sz="2000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lvl="1"/>
            <a:r>
              <a:rPr lang="ru-RU" sz="20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- Настройка </a:t>
            </a:r>
            <a:r>
              <a:rPr lang="ru-RU" sz="2000" dirty="0">
                <a:latin typeface="Gotham Pro" panose="02000503040000020004" pitchFamily="50" charset="0"/>
                <a:cs typeface="Gotham Pro" panose="02000503040000020004" pitchFamily="50" charset="0"/>
              </a:rPr>
              <a:t>иммунной системы - толерантность</a:t>
            </a:r>
          </a:p>
          <a:p>
            <a:pPr lvl="1"/>
            <a:r>
              <a:rPr lang="ru-RU" sz="20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- Настройка/адаптация </a:t>
            </a:r>
            <a:r>
              <a:rPr lang="ru-RU" sz="2000" dirty="0">
                <a:latin typeface="Gotham Pro" panose="02000503040000020004" pitchFamily="50" charset="0"/>
                <a:cs typeface="Gotham Pro" panose="02000503040000020004" pitchFamily="50" charset="0"/>
              </a:rPr>
              <a:t>пищеварительной системы</a:t>
            </a:r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56" y="2778237"/>
            <a:ext cx="501384" cy="501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3" y="3672282"/>
            <a:ext cx="501384" cy="5013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68" y="4770862"/>
            <a:ext cx="501384" cy="50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0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249767"/>
            <a:ext cx="12192000" cy="1179790"/>
          </a:xfrm>
          <a:prstGeom prst="rect">
            <a:avLst/>
          </a:prstGeom>
          <a:gradFill flip="none" rotWithShape="1">
            <a:gsLst>
              <a:gs pos="0">
                <a:srgbClr val="7DBA2E">
                  <a:alpha val="53000"/>
                </a:srgbClr>
              </a:gs>
              <a:gs pos="100000">
                <a:srgbClr val="52B19D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4DAF9A"/>
              </a:gs>
            </a:gsLst>
            <a:lin ang="0" scaled="1"/>
            <a:tileRect/>
          </a:gradFill>
          <a:ln>
            <a:solidFill>
              <a:srgbClr val="B1D7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68" y="391434"/>
            <a:ext cx="11894521" cy="844938"/>
          </a:xfrm>
        </p:spPr>
        <p:txBody>
          <a:bodyPr>
            <a:normAutofit/>
          </a:bodyPr>
          <a:lstStyle/>
          <a:p>
            <a:pPr algn="l">
              <a:spcAft>
                <a:spcPts val="1200"/>
              </a:spcAft>
            </a:pPr>
            <a:r>
              <a:rPr lang="ru-RU" sz="4400" dirty="0" smtClean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Аллергия</a:t>
            </a:r>
            <a:endParaRPr lang="ru-RU" sz="4400" dirty="0">
              <a:solidFill>
                <a:schemeClr val="bg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9549" y="1944710"/>
            <a:ext cx="11050074" cy="4417453"/>
          </a:xfrm>
          <a:custGeom>
            <a:avLst/>
            <a:gdLst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50074 w 11050074"/>
              <a:gd name="connsiteY4" fmla="*/ 3681196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37195 w 11050074"/>
              <a:gd name="connsiteY4" fmla="*/ 3694075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37195 w 11050074"/>
              <a:gd name="connsiteY4" fmla="*/ 3694075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37195 w 11050074"/>
              <a:gd name="connsiteY4" fmla="*/ 3694075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50074" h="4417453">
                <a:moveTo>
                  <a:pt x="0" y="736257"/>
                </a:moveTo>
                <a:cubicBezTo>
                  <a:pt x="0" y="329633"/>
                  <a:pt x="329633" y="0"/>
                  <a:pt x="736257" y="0"/>
                </a:cubicBezTo>
                <a:lnTo>
                  <a:pt x="10313817" y="0"/>
                </a:lnTo>
                <a:cubicBezTo>
                  <a:pt x="10720441" y="0"/>
                  <a:pt x="11050074" y="329633"/>
                  <a:pt x="11050074" y="736257"/>
                </a:cubicBezTo>
                <a:cubicBezTo>
                  <a:pt x="11050074" y="1717903"/>
                  <a:pt x="11037195" y="2712429"/>
                  <a:pt x="11037195" y="3694075"/>
                </a:cubicBezTo>
                <a:cubicBezTo>
                  <a:pt x="11037195" y="4345397"/>
                  <a:pt x="10720441" y="4417453"/>
                  <a:pt x="10313817" y="4417453"/>
                </a:cubicBezTo>
                <a:lnTo>
                  <a:pt x="736257" y="4417453"/>
                </a:lnTo>
                <a:cubicBezTo>
                  <a:pt x="329633" y="4417453"/>
                  <a:pt x="0" y="4087820"/>
                  <a:pt x="0" y="3681196"/>
                </a:cubicBezTo>
                <a:lnTo>
                  <a:pt x="0" y="736257"/>
                </a:lnTo>
                <a:close/>
              </a:path>
            </a:pathLst>
          </a:custGeom>
          <a:noFill/>
          <a:ln>
            <a:solidFill>
              <a:srgbClr val="B1D7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077" y="5959954"/>
            <a:ext cx="2168731" cy="5605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63B45E8-E3D8-4E44-A3EF-B6C278D4B2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0030" t="12164" r="779"/>
          <a:stretch/>
        </p:blipFill>
        <p:spPr>
          <a:xfrm>
            <a:off x="2719239" y="1944710"/>
            <a:ext cx="5882052" cy="434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8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264757"/>
            <a:ext cx="12192000" cy="1179790"/>
          </a:xfrm>
          <a:prstGeom prst="rect">
            <a:avLst/>
          </a:prstGeom>
          <a:gradFill flip="none" rotWithShape="1">
            <a:gsLst>
              <a:gs pos="0">
                <a:srgbClr val="7DBA2E">
                  <a:alpha val="53000"/>
                </a:srgbClr>
              </a:gs>
              <a:gs pos="100000">
                <a:srgbClr val="52B19D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4DAF9A"/>
              </a:gs>
            </a:gsLst>
            <a:lin ang="0" scaled="1"/>
            <a:tileRect/>
          </a:gradFill>
          <a:ln>
            <a:solidFill>
              <a:srgbClr val="B1D7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68" y="406424"/>
            <a:ext cx="11894521" cy="844938"/>
          </a:xfrm>
        </p:spPr>
        <p:txBody>
          <a:bodyPr>
            <a:normAutofit/>
          </a:bodyPr>
          <a:lstStyle/>
          <a:p>
            <a:pPr algn="l">
              <a:spcAft>
                <a:spcPts val="1200"/>
              </a:spcAft>
            </a:pPr>
            <a:r>
              <a:rPr lang="ru-RU" sz="4400" dirty="0" smtClean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Что влияет на развитие аллергии</a:t>
            </a:r>
            <a:endParaRPr lang="ru-RU" sz="4400" dirty="0">
              <a:solidFill>
                <a:schemeClr val="bg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9549" y="1959700"/>
            <a:ext cx="11050074" cy="4417453"/>
          </a:xfrm>
          <a:custGeom>
            <a:avLst/>
            <a:gdLst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50074 w 11050074"/>
              <a:gd name="connsiteY4" fmla="*/ 3681196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37195 w 11050074"/>
              <a:gd name="connsiteY4" fmla="*/ 3694075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37195 w 11050074"/>
              <a:gd name="connsiteY4" fmla="*/ 3694075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37195 w 11050074"/>
              <a:gd name="connsiteY4" fmla="*/ 3694075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50074" h="4417453">
                <a:moveTo>
                  <a:pt x="0" y="736257"/>
                </a:moveTo>
                <a:cubicBezTo>
                  <a:pt x="0" y="329633"/>
                  <a:pt x="329633" y="0"/>
                  <a:pt x="736257" y="0"/>
                </a:cubicBezTo>
                <a:lnTo>
                  <a:pt x="10313817" y="0"/>
                </a:lnTo>
                <a:cubicBezTo>
                  <a:pt x="10720441" y="0"/>
                  <a:pt x="11050074" y="329633"/>
                  <a:pt x="11050074" y="736257"/>
                </a:cubicBezTo>
                <a:cubicBezTo>
                  <a:pt x="11050074" y="1717903"/>
                  <a:pt x="11037195" y="2712429"/>
                  <a:pt x="11037195" y="3694075"/>
                </a:cubicBezTo>
                <a:cubicBezTo>
                  <a:pt x="11037195" y="4345397"/>
                  <a:pt x="10720441" y="4417453"/>
                  <a:pt x="10313817" y="4417453"/>
                </a:cubicBezTo>
                <a:lnTo>
                  <a:pt x="736257" y="4417453"/>
                </a:lnTo>
                <a:cubicBezTo>
                  <a:pt x="329633" y="4417453"/>
                  <a:pt x="0" y="4087820"/>
                  <a:pt x="0" y="3681196"/>
                </a:cubicBezTo>
                <a:lnTo>
                  <a:pt x="0" y="736257"/>
                </a:lnTo>
                <a:close/>
              </a:path>
            </a:pathLst>
          </a:custGeom>
          <a:noFill/>
          <a:ln>
            <a:solidFill>
              <a:srgbClr val="B1D7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95877120"/>
              </p:ext>
            </p:extLst>
          </p:nvPr>
        </p:nvGraphicFramePr>
        <p:xfrm>
          <a:off x="-1" y="1439333"/>
          <a:ext cx="11629623" cy="7753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077" y="5959954"/>
            <a:ext cx="2168731" cy="5605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EA20364-5BFE-4056-B912-C70C8D439CD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428" t="1943" r="4753" b="2787"/>
          <a:stretch/>
        </p:blipFill>
        <p:spPr>
          <a:xfrm>
            <a:off x="3291242" y="2076658"/>
            <a:ext cx="4280862" cy="4281209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CF3AF12-D201-470C-9166-C7CB59517B36}"/>
              </a:ext>
            </a:extLst>
          </p:cNvPr>
          <p:cNvSpPr txBox="1"/>
          <p:nvPr/>
        </p:nvSpPr>
        <p:spPr>
          <a:xfrm>
            <a:off x="2294629" y="4606764"/>
            <a:ext cx="135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6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30%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78DE37C-EAAE-4C4F-A2EA-333F0C678136}"/>
              </a:ext>
            </a:extLst>
          </p:cNvPr>
          <p:cNvSpPr txBox="1"/>
          <p:nvPr/>
        </p:nvSpPr>
        <p:spPr>
          <a:xfrm>
            <a:off x="3348507" y="1765537"/>
            <a:ext cx="1262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6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26%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1558566-8AAD-46FC-88E5-20291B8A1C6F}"/>
              </a:ext>
            </a:extLst>
          </p:cNvPr>
          <p:cNvSpPr txBox="1"/>
          <p:nvPr/>
        </p:nvSpPr>
        <p:spPr>
          <a:xfrm>
            <a:off x="2918773" y="2976824"/>
            <a:ext cx="301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6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7E008B1-B0EE-4F3A-A5F1-428390BE3C1B}"/>
              </a:ext>
            </a:extLst>
          </p:cNvPr>
          <p:cNvSpPr txBox="1"/>
          <p:nvPr/>
        </p:nvSpPr>
        <p:spPr>
          <a:xfrm>
            <a:off x="6588956" y="1816387"/>
            <a:ext cx="301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6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0ACF733-A1F3-4A5C-945B-80A8CA1DB970}"/>
              </a:ext>
            </a:extLst>
          </p:cNvPr>
          <p:cNvSpPr txBox="1"/>
          <p:nvPr/>
        </p:nvSpPr>
        <p:spPr>
          <a:xfrm>
            <a:off x="7384047" y="2960067"/>
            <a:ext cx="301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6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F2FDFF6-14C2-4C13-A200-90BF57D7DECD}"/>
              </a:ext>
            </a:extLst>
          </p:cNvPr>
          <p:cNvSpPr txBox="1"/>
          <p:nvPr/>
        </p:nvSpPr>
        <p:spPr>
          <a:xfrm>
            <a:off x="7534580" y="4606764"/>
            <a:ext cx="301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6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974898D-3C46-47E0-AAD3-32160732C201}"/>
              </a:ext>
            </a:extLst>
          </p:cNvPr>
          <p:cNvSpPr txBox="1"/>
          <p:nvPr/>
        </p:nvSpPr>
        <p:spPr>
          <a:xfrm>
            <a:off x="6588956" y="5874135"/>
            <a:ext cx="301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6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4286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264757"/>
            <a:ext cx="12192000" cy="1179790"/>
          </a:xfrm>
          <a:prstGeom prst="rect">
            <a:avLst/>
          </a:prstGeom>
          <a:gradFill flip="none" rotWithShape="1">
            <a:gsLst>
              <a:gs pos="0">
                <a:srgbClr val="7DBA2E">
                  <a:alpha val="53000"/>
                </a:srgbClr>
              </a:gs>
              <a:gs pos="100000">
                <a:srgbClr val="52B19D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4DAF9A"/>
              </a:gs>
            </a:gsLst>
            <a:lin ang="0" scaled="1"/>
            <a:tileRect/>
          </a:gradFill>
          <a:ln>
            <a:solidFill>
              <a:srgbClr val="B1D7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9549" y="1959700"/>
            <a:ext cx="11050074" cy="4417453"/>
          </a:xfrm>
          <a:custGeom>
            <a:avLst/>
            <a:gdLst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50074 w 11050074"/>
              <a:gd name="connsiteY4" fmla="*/ 3681196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37195 w 11050074"/>
              <a:gd name="connsiteY4" fmla="*/ 3694075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37195 w 11050074"/>
              <a:gd name="connsiteY4" fmla="*/ 3694075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37195 w 11050074"/>
              <a:gd name="connsiteY4" fmla="*/ 3694075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50074" h="4417453">
                <a:moveTo>
                  <a:pt x="0" y="736257"/>
                </a:moveTo>
                <a:cubicBezTo>
                  <a:pt x="0" y="329633"/>
                  <a:pt x="329633" y="0"/>
                  <a:pt x="736257" y="0"/>
                </a:cubicBezTo>
                <a:lnTo>
                  <a:pt x="10313817" y="0"/>
                </a:lnTo>
                <a:cubicBezTo>
                  <a:pt x="10720441" y="0"/>
                  <a:pt x="11050074" y="329633"/>
                  <a:pt x="11050074" y="736257"/>
                </a:cubicBezTo>
                <a:cubicBezTo>
                  <a:pt x="11050074" y="1717903"/>
                  <a:pt x="11037195" y="2712429"/>
                  <a:pt x="11037195" y="3694075"/>
                </a:cubicBezTo>
                <a:cubicBezTo>
                  <a:pt x="11037195" y="4345397"/>
                  <a:pt x="10720441" y="4417453"/>
                  <a:pt x="10313817" y="4417453"/>
                </a:cubicBezTo>
                <a:lnTo>
                  <a:pt x="736257" y="4417453"/>
                </a:lnTo>
                <a:cubicBezTo>
                  <a:pt x="329633" y="4417453"/>
                  <a:pt x="0" y="4087820"/>
                  <a:pt x="0" y="3681196"/>
                </a:cubicBezTo>
                <a:lnTo>
                  <a:pt x="0" y="736257"/>
                </a:lnTo>
                <a:close/>
              </a:path>
            </a:pathLst>
          </a:custGeom>
          <a:noFill/>
          <a:ln>
            <a:solidFill>
              <a:srgbClr val="B1D7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95877120"/>
              </p:ext>
            </p:extLst>
          </p:nvPr>
        </p:nvGraphicFramePr>
        <p:xfrm>
          <a:off x="-1" y="1439333"/>
          <a:ext cx="11629623" cy="7753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23241" y="2073500"/>
            <a:ext cx="9785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ru-RU" dirty="0" smtClean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endParaRPr lang="ru-RU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1130" y="3506706"/>
            <a:ext cx="87893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4400" dirty="0" smtClean="0">
                <a:solidFill>
                  <a:srgbClr val="7DBA2E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Спасибо за внимание!</a:t>
            </a:r>
            <a:endParaRPr lang="ru-RU" altLang="ru-RU" sz="3600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6046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249767"/>
            <a:ext cx="12192000" cy="1179790"/>
          </a:xfrm>
          <a:prstGeom prst="rect">
            <a:avLst/>
          </a:prstGeom>
          <a:gradFill flip="none" rotWithShape="1">
            <a:gsLst>
              <a:gs pos="0">
                <a:srgbClr val="7DBA2E">
                  <a:alpha val="53000"/>
                </a:srgbClr>
              </a:gs>
              <a:gs pos="100000">
                <a:srgbClr val="52B19D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4DAF9A"/>
              </a:gs>
            </a:gsLst>
            <a:lin ang="0" scaled="1"/>
            <a:tileRect/>
          </a:gradFill>
          <a:ln>
            <a:solidFill>
              <a:srgbClr val="B1D7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68" y="391434"/>
            <a:ext cx="11894521" cy="844938"/>
          </a:xfrm>
        </p:spPr>
        <p:txBody>
          <a:bodyPr>
            <a:normAutofit/>
          </a:bodyPr>
          <a:lstStyle/>
          <a:p>
            <a:pPr algn="l">
              <a:spcAft>
                <a:spcPts val="1200"/>
              </a:spcAft>
            </a:pPr>
            <a:r>
              <a:rPr lang="ru-RU" sz="4400" dirty="0" smtClean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Что происходит во время беременности</a:t>
            </a:r>
            <a:endParaRPr lang="ru-RU" sz="4400" dirty="0">
              <a:solidFill>
                <a:schemeClr val="bg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9549" y="1944710"/>
            <a:ext cx="11050074" cy="4417453"/>
          </a:xfrm>
          <a:custGeom>
            <a:avLst/>
            <a:gdLst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50074 w 11050074"/>
              <a:gd name="connsiteY4" fmla="*/ 3681196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37195 w 11050074"/>
              <a:gd name="connsiteY4" fmla="*/ 3694075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37195 w 11050074"/>
              <a:gd name="connsiteY4" fmla="*/ 3694075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37195 w 11050074"/>
              <a:gd name="connsiteY4" fmla="*/ 3694075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50074" h="4417453">
                <a:moveTo>
                  <a:pt x="0" y="736257"/>
                </a:moveTo>
                <a:cubicBezTo>
                  <a:pt x="0" y="329633"/>
                  <a:pt x="329633" y="0"/>
                  <a:pt x="736257" y="0"/>
                </a:cubicBezTo>
                <a:lnTo>
                  <a:pt x="10313817" y="0"/>
                </a:lnTo>
                <a:cubicBezTo>
                  <a:pt x="10720441" y="0"/>
                  <a:pt x="11050074" y="329633"/>
                  <a:pt x="11050074" y="736257"/>
                </a:cubicBezTo>
                <a:cubicBezTo>
                  <a:pt x="11050074" y="1717903"/>
                  <a:pt x="11037195" y="2712429"/>
                  <a:pt x="11037195" y="3694075"/>
                </a:cubicBezTo>
                <a:cubicBezTo>
                  <a:pt x="11037195" y="4345397"/>
                  <a:pt x="10720441" y="4417453"/>
                  <a:pt x="10313817" y="4417453"/>
                </a:cubicBezTo>
                <a:lnTo>
                  <a:pt x="736257" y="4417453"/>
                </a:lnTo>
                <a:cubicBezTo>
                  <a:pt x="329633" y="4417453"/>
                  <a:pt x="0" y="4087820"/>
                  <a:pt x="0" y="3681196"/>
                </a:cubicBezTo>
                <a:lnTo>
                  <a:pt x="0" y="736257"/>
                </a:lnTo>
                <a:close/>
              </a:path>
            </a:pathLst>
          </a:custGeom>
          <a:noFill/>
          <a:ln>
            <a:solidFill>
              <a:srgbClr val="B1D7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48688" y="2242372"/>
            <a:ext cx="1044755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Плацента, </a:t>
            </a:r>
            <a:r>
              <a:rPr lang="ru-RU" sz="3200" dirty="0">
                <a:latin typeface="Gotham Pro" panose="02000503040000020004" pitchFamily="50" charset="0"/>
                <a:cs typeface="Gotham Pro" panose="02000503040000020004" pitchFamily="50" charset="0"/>
              </a:rPr>
              <a:t>вес которой </a:t>
            </a:r>
            <a:r>
              <a:rPr lang="ru-RU" sz="32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составляет - 650 </a:t>
            </a:r>
            <a:r>
              <a:rPr lang="ru-RU" sz="3200" dirty="0">
                <a:latin typeface="Gotham Pro" panose="02000503040000020004" pitchFamily="50" charset="0"/>
                <a:cs typeface="Gotham Pro" panose="02000503040000020004" pitchFamily="50" charset="0"/>
              </a:rPr>
              <a:t>г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Gotham Pro" panose="02000503040000020004" pitchFamily="50" charset="0"/>
                <a:cs typeface="Gotham Pro" panose="02000503040000020004" pitchFamily="50" charset="0"/>
              </a:rPr>
              <a:t>Амниотическая </a:t>
            </a:r>
            <a:r>
              <a:rPr lang="ru-RU" sz="32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жидкость - 800 </a:t>
            </a:r>
            <a:r>
              <a:rPr lang="ru-RU" sz="3200" dirty="0">
                <a:latin typeface="Gotham Pro" panose="02000503040000020004" pitchFamily="50" charset="0"/>
                <a:cs typeface="Gotham Pro" panose="02000503040000020004" pitchFamily="50" charset="0"/>
              </a:rPr>
              <a:t>мл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Gotham Pro" panose="02000503040000020004" pitchFamily="50" charset="0"/>
                <a:cs typeface="Gotham Pro" panose="02000503040000020004" pitchFamily="50" charset="0"/>
              </a:rPr>
              <a:t>Увеличение размеров </a:t>
            </a:r>
            <a:r>
              <a:rPr lang="ru-RU" sz="32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груди - 400 </a:t>
            </a:r>
            <a:r>
              <a:rPr lang="ru-RU" sz="3200" dirty="0">
                <a:latin typeface="Gotham Pro" panose="02000503040000020004" pitchFamily="50" charset="0"/>
                <a:cs typeface="Gotham Pro" panose="02000503040000020004" pitchFamily="50" charset="0"/>
              </a:rPr>
              <a:t>г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Gotham Pro" panose="02000503040000020004" pitchFamily="50" charset="0"/>
                <a:cs typeface="Gotham Pro" panose="02000503040000020004" pitchFamily="50" charset="0"/>
              </a:rPr>
              <a:t>Увеличение </a:t>
            </a:r>
            <a:r>
              <a:rPr lang="ru-RU" sz="32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матки - 900 </a:t>
            </a:r>
            <a:r>
              <a:rPr lang="ru-RU" sz="3200" dirty="0">
                <a:latin typeface="Gotham Pro" panose="02000503040000020004" pitchFamily="50" charset="0"/>
                <a:cs typeface="Gotham Pro" panose="02000503040000020004" pitchFamily="50" charset="0"/>
              </a:rPr>
              <a:t>г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Gotham Pro" panose="02000503040000020004" pitchFamily="50" charset="0"/>
                <a:cs typeface="Gotham Pro" panose="02000503040000020004" pitchFamily="50" charset="0"/>
              </a:rPr>
              <a:t>Накопление жидкости и </a:t>
            </a:r>
            <a:r>
              <a:rPr lang="ru-RU" sz="32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жиров - 1200 </a:t>
            </a:r>
            <a:r>
              <a:rPr lang="ru-RU" sz="3200" dirty="0">
                <a:latin typeface="Gotham Pro" panose="02000503040000020004" pitchFamily="50" charset="0"/>
                <a:cs typeface="Gotham Pro" panose="02000503040000020004" pitchFamily="50" charset="0"/>
              </a:rPr>
              <a:t>г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Gotham Pro" panose="02000503040000020004" pitchFamily="50" charset="0"/>
                <a:cs typeface="Gotham Pro" panose="02000503040000020004" pitchFamily="50" charset="0"/>
              </a:rPr>
              <a:t>Объем циркулирующей </a:t>
            </a:r>
            <a:r>
              <a:rPr lang="ru-RU" sz="32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крови - 1800 </a:t>
            </a:r>
            <a:r>
              <a:rPr lang="ru-RU" sz="3200" dirty="0">
                <a:latin typeface="Gotham Pro" panose="02000503040000020004" pitchFamily="50" charset="0"/>
                <a:cs typeface="Gotham Pro" panose="02000503040000020004" pitchFamily="50" charset="0"/>
              </a:rPr>
              <a:t>г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Gotham Pro" panose="02000503040000020004" pitchFamily="50" charset="0"/>
                <a:cs typeface="Gotham Pro" panose="02000503040000020004" pitchFamily="50" charset="0"/>
              </a:rPr>
              <a:t>Вес  плода  - </a:t>
            </a:r>
            <a:r>
              <a:rPr lang="ru-RU" sz="32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2500-3000 г </a:t>
            </a:r>
            <a:endParaRPr lang="ru-RU" sz="3200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>
              <a:lnSpc>
                <a:spcPct val="150000"/>
              </a:lnSpc>
            </a:pPr>
            <a:endParaRPr lang="ru-RU" sz="32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077" y="5959954"/>
            <a:ext cx="2168731" cy="56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8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249767"/>
            <a:ext cx="12192000" cy="1179790"/>
          </a:xfrm>
          <a:prstGeom prst="rect">
            <a:avLst/>
          </a:prstGeom>
          <a:gradFill flip="none" rotWithShape="1">
            <a:gsLst>
              <a:gs pos="0">
                <a:srgbClr val="7DBA2E">
                  <a:alpha val="53000"/>
                </a:srgbClr>
              </a:gs>
              <a:gs pos="100000">
                <a:srgbClr val="52B19D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4DAF9A"/>
              </a:gs>
            </a:gsLst>
            <a:lin ang="0" scaled="1"/>
            <a:tileRect/>
          </a:gradFill>
          <a:ln>
            <a:solidFill>
              <a:srgbClr val="B1D7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68" y="391434"/>
            <a:ext cx="11894521" cy="844938"/>
          </a:xfrm>
        </p:spPr>
        <p:txBody>
          <a:bodyPr>
            <a:normAutofit/>
          </a:bodyPr>
          <a:lstStyle/>
          <a:p>
            <a:pPr algn="l">
              <a:spcAft>
                <a:spcPts val="1200"/>
              </a:spcAft>
            </a:pPr>
            <a:r>
              <a:rPr lang="ru-RU" sz="4400" dirty="0" smtClean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Пирамида питания</a:t>
            </a:r>
            <a:endParaRPr lang="ru-RU" sz="4400" dirty="0">
              <a:solidFill>
                <a:schemeClr val="bg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9549" y="1944710"/>
            <a:ext cx="11050074" cy="4417453"/>
          </a:xfrm>
          <a:custGeom>
            <a:avLst/>
            <a:gdLst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50074 w 11050074"/>
              <a:gd name="connsiteY4" fmla="*/ 3681196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37195 w 11050074"/>
              <a:gd name="connsiteY4" fmla="*/ 3694075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37195 w 11050074"/>
              <a:gd name="connsiteY4" fmla="*/ 3694075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37195 w 11050074"/>
              <a:gd name="connsiteY4" fmla="*/ 3694075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50074" h="4417453">
                <a:moveTo>
                  <a:pt x="0" y="736257"/>
                </a:moveTo>
                <a:cubicBezTo>
                  <a:pt x="0" y="329633"/>
                  <a:pt x="329633" y="0"/>
                  <a:pt x="736257" y="0"/>
                </a:cubicBezTo>
                <a:lnTo>
                  <a:pt x="10313817" y="0"/>
                </a:lnTo>
                <a:cubicBezTo>
                  <a:pt x="10720441" y="0"/>
                  <a:pt x="11050074" y="329633"/>
                  <a:pt x="11050074" y="736257"/>
                </a:cubicBezTo>
                <a:cubicBezTo>
                  <a:pt x="11050074" y="1717903"/>
                  <a:pt x="11037195" y="2712429"/>
                  <a:pt x="11037195" y="3694075"/>
                </a:cubicBezTo>
                <a:cubicBezTo>
                  <a:pt x="11037195" y="4345397"/>
                  <a:pt x="10720441" y="4417453"/>
                  <a:pt x="10313817" y="4417453"/>
                </a:cubicBezTo>
                <a:lnTo>
                  <a:pt x="736257" y="4417453"/>
                </a:lnTo>
                <a:cubicBezTo>
                  <a:pt x="329633" y="4417453"/>
                  <a:pt x="0" y="4087820"/>
                  <a:pt x="0" y="3681196"/>
                </a:cubicBezTo>
                <a:lnTo>
                  <a:pt x="0" y="736257"/>
                </a:lnTo>
                <a:close/>
              </a:path>
            </a:pathLst>
          </a:custGeom>
          <a:noFill/>
          <a:ln>
            <a:solidFill>
              <a:srgbClr val="B1D7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077" y="5959954"/>
            <a:ext cx="2168731" cy="560512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8543" y="1769353"/>
            <a:ext cx="6273940" cy="4751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887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249767"/>
            <a:ext cx="12192000" cy="1179790"/>
          </a:xfrm>
          <a:prstGeom prst="rect">
            <a:avLst/>
          </a:prstGeom>
          <a:gradFill flip="none" rotWithShape="1">
            <a:gsLst>
              <a:gs pos="0">
                <a:srgbClr val="7DBA2E">
                  <a:alpha val="53000"/>
                </a:srgbClr>
              </a:gs>
              <a:gs pos="100000">
                <a:srgbClr val="52B19D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4DAF9A"/>
              </a:gs>
            </a:gsLst>
            <a:lin ang="0" scaled="1"/>
            <a:tileRect/>
          </a:gradFill>
          <a:ln>
            <a:solidFill>
              <a:srgbClr val="B1D7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68" y="249767"/>
            <a:ext cx="11508155" cy="1553276"/>
          </a:xfrm>
        </p:spPr>
        <p:txBody>
          <a:bodyPr>
            <a:normAutofit/>
          </a:bodyPr>
          <a:lstStyle/>
          <a:p>
            <a:pPr algn="l">
              <a:spcAft>
                <a:spcPts val="1200"/>
              </a:spcAft>
            </a:pPr>
            <a:r>
              <a:rPr lang="ru-RU" sz="3600" dirty="0" smtClean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Распределение по калорийности</a:t>
            </a:r>
            <a:endParaRPr lang="ru-RU" sz="3600" dirty="0">
              <a:solidFill>
                <a:schemeClr val="bg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9549" y="1944710"/>
            <a:ext cx="11050074" cy="4417453"/>
          </a:xfrm>
          <a:custGeom>
            <a:avLst/>
            <a:gdLst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50074 w 11050074"/>
              <a:gd name="connsiteY4" fmla="*/ 3681196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37195 w 11050074"/>
              <a:gd name="connsiteY4" fmla="*/ 3694075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37195 w 11050074"/>
              <a:gd name="connsiteY4" fmla="*/ 3694075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37195 w 11050074"/>
              <a:gd name="connsiteY4" fmla="*/ 3694075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50074" h="4417453">
                <a:moveTo>
                  <a:pt x="0" y="736257"/>
                </a:moveTo>
                <a:cubicBezTo>
                  <a:pt x="0" y="329633"/>
                  <a:pt x="329633" y="0"/>
                  <a:pt x="736257" y="0"/>
                </a:cubicBezTo>
                <a:lnTo>
                  <a:pt x="10313817" y="0"/>
                </a:lnTo>
                <a:cubicBezTo>
                  <a:pt x="10720441" y="0"/>
                  <a:pt x="11050074" y="329633"/>
                  <a:pt x="11050074" y="736257"/>
                </a:cubicBezTo>
                <a:cubicBezTo>
                  <a:pt x="11050074" y="1717903"/>
                  <a:pt x="11037195" y="2712429"/>
                  <a:pt x="11037195" y="3694075"/>
                </a:cubicBezTo>
                <a:cubicBezTo>
                  <a:pt x="11037195" y="4345397"/>
                  <a:pt x="10720441" y="4417453"/>
                  <a:pt x="10313817" y="4417453"/>
                </a:cubicBezTo>
                <a:lnTo>
                  <a:pt x="736257" y="4417453"/>
                </a:lnTo>
                <a:cubicBezTo>
                  <a:pt x="329633" y="4417453"/>
                  <a:pt x="0" y="4087820"/>
                  <a:pt x="0" y="3681196"/>
                </a:cubicBezTo>
                <a:lnTo>
                  <a:pt x="0" y="736257"/>
                </a:lnTo>
                <a:close/>
              </a:path>
            </a:pathLst>
          </a:custGeom>
          <a:noFill/>
          <a:ln>
            <a:solidFill>
              <a:srgbClr val="B1D7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177158" y="1944710"/>
            <a:ext cx="10715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077" y="5959954"/>
            <a:ext cx="2168731" cy="560512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1351507" y="2357647"/>
            <a:ext cx="7313612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altLang="ru-RU" b="1" dirty="0" smtClean="0">
                <a:latin typeface="Arial" charset="0"/>
              </a:rPr>
              <a:t>Завтрак - 25 %</a:t>
            </a:r>
          </a:p>
          <a:p>
            <a:pPr>
              <a:buFont typeface="Wingdings" pitchFamily="2" charset="2"/>
              <a:buNone/>
            </a:pPr>
            <a:r>
              <a:rPr lang="ru-RU" altLang="ru-RU" b="1" dirty="0" smtClean="0">
                <a:latin typeface="Arial" charset="0"/>
              </a:rPr>
              <a:t>Обед - 35 %</a:t>
            </a:r>
          </a:p>
          <a:p>
            <a:pPr>
              <a:buFont typeface="Wingdings" pitchFamily="2" charset="2"/>
              <a:buNone/>
            </a:pPr>
            <a:endParaRPr lang="ru-RU" altLang="ru-RU" b="1" dirty="0" smtClean="0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ru-RU" altLang="ru-RU" b="1" dirty="0" smtClean="0">
                <a:latin typeface="Arial" charset="0"/>
              </a:rPr>
              <a:t>Полдник - 15%</a:t>
            </a:r>
          </a:p>
          <a:p>
            <a:pPr>
              <a:buFont typeface="Wingdings" pitchFamily="2" charset="2"/>
              <a:buNone/>
            </a:pPr>
            <a:r>
              <a:rPr lang="ru-RU" altLang="ru-RU" b="1" dirty="0" smtClean="0">
                <a:latin typeface="Arial" charset="0"/>
              </a:rPr>
              <a:t>Ужин - 20 %</a:t>
            </a:r>
          </a:p>
          <a:p>
            <a:pPr>
              <a:buFont typeface="Wingdings" pitchFamily="2" charset="2"/>
              <a:buNone/>
            </a:pPr>
            <a:r>
              <a:rPr lang="ru-RU" altLang="ru-RU" b="1" dirty="0" smtClean="0">
                <a:latin typeface="Arial" charset="0"/>
              </a:rPr>
              <a:t>2 ужин - 5 %</a:t>
            </a:r>
            <a:endParaRPr lang="ru-RU" altLang="ru-RU" b="1" dirty="0" smtClean="0">
              <a:latin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71" y="1983347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5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249767"/>
            <a:ext cx="12192000" cy="1179790"/>
          </a:xfrm>
          <a:prstGeom prst="rect">
            <a:avLst/>
          </a:prstGeom>
          <a:gradFill flip="none" rotWithShape="1">
            <a:gsLst>
              <a:gs pos="0">
                <a:srgbClr val="7DBA2E">
                  <a:alpha val="53000"/>
                </a:srgbClr>
              </a:gs>
              <a:gs pos="100000">
                <a:srgbClr val="52B19D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4DAF9A"/>
              </a:gs>
            </a:gsLst>
            <a:lin ang="0" scaled="1"/>
            <a:tileRect/>
          </a:gradFill>
          <a:ln>
            <a:solidFill>
              <a:srgbClr val="B1D7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68" y="249767"/>
            <a:ext cx="11508155" cy="1553276"/>
          </a:xfrm>
        </p:spPr>
        <p:txBody>
          <a:bodyPr>
            <a:normAutofit/>
          </a:bodyPr>
          <a:lstStyle/>
          <a:p>
            <a:pPr algn="l">
              <a:spcAft>
                <a:spcPts val="1200"/>
              </a:spcAft>
            </a:pPr>
            <a:r>
              <a:rPr lang="ru-RU" sz="3600" dirty="0" smtClean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Общий вклад в </a:t>
            </a:r>
            <a:r>
              <a:rPr lang="ru-RU" sz="3600" dirty="0" err="1" smtClean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энергоценность</a:t>
            </a:r>
            <a:r>
              <a:rPr lang="ru-RU" sz="3600" dirty="0" smtClean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 рациона</a:t>
            </a:r>
            <a:endParaRPr lang="ru-RU" sz="3600" dirty="0">
              <a:solidFill>
                <a:schemeClr val="bg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9549" y="1944710"/>
            <a:ext cx="11050074" cy="4417453"/>
          </a:xfrm>
          <a:custGeom>
            <a:avLst/>
            <a:gdLst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50074 w 11050074"/>
              <a:gd name="connsiteY4" fmla="*/ 3681196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37195 w 11050074"/>
              <a:gd name="connsiteY4" fmla="*/ 3694075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37195 w 11050074"/>
              <a:gd name="connsiteY4" fmla="*/ 3694075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37195 w 11050074"/>
              <a:gd name="connsiteY4" fmla="*/ 3694075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50074" h="4417453">
                <a:moveTo>
                  <a:pt x="0" y="736257"/>
                </a:moveTo>
                <a:cubicBezTo>
                  <a:pt x="0" y="329633"/>
                  <a:pt x="329633" y="0"/>
                  <a:pt x="736257" y="0"/>
                </a:cubicBezTo>
                <a:lnTo>
                  <a:pt x="10313817" y="0"/>
                </a:lnTo>
                <a:cubicBezTo>
                  <a:pt x="10720441" y="0"/>
                  <a:pt x="11050074" y="329633"/>
                  <a:pt x="11050074" y="736257"/>
                </a:cubicBezTo>
                <a:cubicBezTo>
                  <a:pt x="11050074" y="1717903"/>
                  <a:pt x="11037195" y="2712429"/>
                  <a:pt x="11037195" y="3694075"/>
                </a:cubicBezTo>
                <a:cubicBezTo>
                  <a:pt x="11037195" y="4345397"/>
                  <a:pt x="10720441" y="4417453"/>
                  <a:pt x="10313817" y="4417453"/>
                </a:cubicBezTo>
                <a:lnTo>
                  <a:pt x="736257" y="4417453"/>
                </a:lnTo>
                <a:cubicBezTo>
                  <a:pt x="329633" y="4417453"/>
                  <a:pt x="0" y="4087820"/>
                  <a:pt x="0" y="3681196"/>
                </a:cubicBezTo>
                <a:lnTo>
                  <a:pt x="0" y="736257"/>
                </a:lnTo>
                <a:close/>
              </a:path>
            </a:pathLst>
          </a:custGeom>
          <a:noFill/>
          <a:ln>
            <a:solidFill>
              <a:srgbClr val="B1D7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177158" y="1944710"/>
            <a:ext cx="10715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077" y="5959954"/>
            <a:ext cx="2168731" cy="560512"/>
          </a:xfrm>
          <a:prstGeom prst="rect">
            <a:avLst/>
          </a:prstGeom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7987054"/>
              </p:ext>
            </p:extLst>
          </p:nvPr>
        </p:nvGraphicFramePr>
        <p:xfrm>
          <a:off x="2040042" y="2173309"/>
          <a:ext cx="6717591" cy="4030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903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249767"/>
            <a:ext cx="12192000" cy="1179790"/>
          </a:xfrm>
          <a:prstGeom prst="rect">
            <a:avLst/>
          </a:prstGeom>
          <a:gradFill flip="none" rotWithShape="1">
            <a:gsLst>
              <a:gs pos="0">
                <a:srgbClr val="7DBA2E">
                  <a:alpha val="53000"/>
                </a:srgbClr>
              </a:gs>
              <a:gs pos="100000">
                <a:srgbClr val="52B19D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4DAF9A"/>
              </a:gs>
            </a:gsLst>
            <a:lin ang="0" scaled="1"/>
            <a:tileRect/>
          </a:gradFill>
          <a:ln>
            <a:solidFill>
              <a:srgbClr val="B1D7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68" y="391434"/>
            <a:ext cx="11894521" cy="844938"/>
          </a:xfrm>
        </p:spPr>
        <p:txBody>
          <a:bodyPr>
            <a:normAutofit/>
          </a:bodyPr>
          <a:lstStyle/>
          <a:p>
            <a:pPr algn="l">
              <a:spcAft>
                <a:spcPts val="1200"/>
              </a:spcAft>
            </a:pPr>
            <a:r>
              <a:rPr lang="ru-RU" sz="4400" dirty="0" smtClean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Основные источники энергии</a:t>
            </a:r>
            <a:endParaRPr lang="ru-RU" sz="4400" dirty="0">
              <a:solidFill>
                <a:schemeClr val="bg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9549" y="1944710"/>
            <a:ext cx="11050074" cy="4417453"/>
          </a:xfrm>
          <a:custGeom>
            <a:avLst/>
            <a:gdLst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50074 w 11050074"/>
              <a:gd name="connsiteY4" fmla="*/ 3681196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37195 w 11050074"/>
              <a:gd name="connsiteY4" fmla="*/ 3694075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37195 w 11050074"/>
              <a:gd name="connsiteY4" fmla="*/ 3694075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37195 w 11050074"/>
              <a:gd name="connsiteY4" fmla="*/ 3694075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50074" h="4417453">
                <a:moveTo>
                  <a:pt x="0" y="736257"/>
                </a:moveTo>
                <a:cubicBezTo>
                  <a:pt x="0" y="329633"/>
                  <a:pt x="329633" y="0"/>
                  <a:pt x="736257" y="0"/>
                </a:cubicBezTo>
                <a:lnTo>
                  <a:pt x="10313817" y="0"/>
                </a:lnTo>
                <a:cubicBezTo>
                  <a:pt x="10720441" y="0"/>
                  <a:pt x="11050074" y="329633"/>
                  <a:pt x="11050074" y="736257"/>
                </a:cubicBezTo>
                <a:cubicBezTo>
                  <a:pt x="11050074" y="1717903"/>
                  <a:pt x="11037195" y="2712429"/>
                  <a:pt x="11037195" y="3694075"/>
                </a:cubicBezTo>
                <a:cubicBezTo>
                  <a:pt x="11037195" y="4345397"/>
                  <a:pt x="10720441" y="4417453"/>
                  <a:pt x="10313817" y="4417453"/>
                </a:cubicBezTo>
                <a:lnTo>
                  <a:pt x="736257" y="4417453"/>
                </a:lnTo>
                <a:cubicBezTo>
                  <a:pt x="329633" y="4417453"/>
                  <a:pt x="0" y="4087820"/>
                  <a:pt x="0" y="3681196"/>
                </a:cubicBezTo>
                <a:lnTo>
                  <a:pt x="0" y="736257"/>
                </a:lnTo>
                <a:close/>
              </a:path>
            </a:pathLst>
          </a:custGeom>
          <a:noFill/>
          <a:ln>
            <a:solidFill>
              <a:srgbClr val="B1D7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077" y="5959954"/>
            <a:ext cx="2168731" cy="56051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8480" y="3044608"/>
            <a:ext cx="5851302" cy="1417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0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1 г белка - 4 ккал</a:t>
            </a:r>
          </a:p>
          <a:p>
            <a:pPr>
              <a:lnSpc>
                <a:spcPct val="150000"/>
              </a:lnSpc>
              <a:defRPr/>
            </a:pPr>
            <a:r>
              <a:rPr lang="ru-RU" sz="20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1 г  жира - 9 ккал (жир - «топливо»)  </a:t>
            </a:r>
          </a:p>
          <a:p>
            <a:pPr>
              <a:lnSpc>
                <a:spcPct val="150000"/>
              </a:lnSpc>
              <a:defRPr/>
            </a:pPr>
            <a:r>
              <a:rPr lang="ru-RU" sz="20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1 г углеводов - 4 ккал</a:t>
            </a:r>
            <a:endParaRPr lang="ru-RU" sz="20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102" y="2352132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3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249767"/>
            <a:ext cx="12192000" cy="1179790"/>
          </a:xfrm>
          <a:prstGeom prst="rect">
            <a:avLst/>
          </a:prstGeom>
          <a:gradFill flip="none" rotWithShape="1">
            <a:gsLst>
              <a:gs pos="0">
                <a:srgbClr val="7DBA2E">
                  <a:alpha val="53000"/>
                </a:srgbClr>
              </a:gs>
              <a:gs pos="100000">
                <a:srgbClr val="52B19D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4DAF9A"/>
              </a:gs>
            </a:gsLst>
            <a:lin ang="0" scaled="1"/>
            <a:tileRect/>
          </a:gradFill>
          <a:ln>
            <a:solidFill>
              <a:srgbClr val="B1D7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653" y="249767"/>
            <a:ext cx="11508155" cy="1553276"/>
          </a:xfrm>
        </p:spPr>
        <p:txBody>
          <a:bodyPr>
            <a:normAutofit/>
          </a:bodyPr>
          <a:lstStyle/>
          <a:p>
            <a:pPr algn="l">
              <a:spcAft>
                <a:spcPts val="1200"/>
              </a:spcAft>
            </a:pPr>
            <a:r>
              <a:rPr lang="ru-RU" sz="4000" dirty="0" smtClean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Рекомендуемый набор продуктов питания беременных</a:t>
            </a:r>
            <a:endParaRPr lang="ru-RU" sz="4000" dirty="0">
              <a:solidFill>
                <a:schemeClr val="bg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9549" y="1944710"/>
            <a:ext cx="11050074" cy="4417453"/>
          </a:xfrm>
          <a:custGeom>
            <a:avLst/>
            <a:gdLst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50074 w 11050074"/>
              <a:gd name="connsiteY4" fmla="*/ 3681196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37195 w 11050074"/>
              <a:gd name="connsiteY4" fmla="*/ 3694075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37195 w 11050074"/>
              <a:gd name="connsiteY4" fmla="*/ 3694075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37195 w 11050074"/>
              <a:gd name="connsiteY4" fmla="*/ 3694075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50074" h="4417453">
                <a:moveTo>
                  <a:pt x="0" y="736257"/>
                </a:moveTo>
                <a:cubicBezTo>
                  <a:pt x="0" y="329633"/>
                  <a:pt x="329633" y="0"/>
                  <a:pt x="736257" y="0"/>
                </a:cubicBezTo>
                <a:lnTo>
                  <a:pt x="10313817" y="0"/>
                </a:lnTo>
                <a:cubicBezTo>
                  <a:pt x="10720441" y="0"/>
                  <a:pt x="11050074" y="329633"/>
                  <a:pt x="11050074" y="736257"/>
                </a:cubicBezTo>
                <a:cubicBezTo>
                  <a:pt x="11050074" y="1717903"/>
                  <a:pt x="11037195" y="2712429"/>
                  <a:pt x="11037195" y="3694075"/>
                </a:cubicBezTo>
                <a:cubicBezTo>
                  <a:pt x="11037195" y="4345397"/>
                  <a:pt x="10720441" y="4417453"/>
                  <a:pt x="10313817" y="4417453"/>
                </a:cubicBezTo>
                <a:lnTo>
                  <a:pt x="736257" y="4417453"/>
                </a:lnTo>
                <a:cubicBezTo>
                  <a:pt x="329633" y="4417453"/>
                  <a:pt x="0" y="4087820"/>
                  <a:pt x="0" y="3681196"/>
                </a:cubicBezTo>
                <a:lnTo>
                  <a:pt x="0" y="736257"/>
                </a:lnTo>
                <a:close/>
              </a:path>
            </a:pathLst>
          </a:custGeom>
          <a:noFill/>
          <a:ln>
            <a:solidFill>
              <a:srgbClr val="B1D7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077" y="5959954"/>
            <a:ext cx="2168731" cy="560512"/>
          </a:xfrm>
          <a:prstGeom prst="rect">
            <a:avLst/>
          </a:prstGeom>
        </p:spPr>
      </p:pic>
      <p:graphicFrame>
        <p:nvGraphicFramePr>
          <p:cNvPr id="13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028558"/>
              </p:ext>
            </p:extLst>
          </p:nvPr>
        </p:nvGraphicFramePr>
        <p:xfrm>
          <a:off x="1245834" y="2150772"/>
          <a:ext cx="7895029" cy="396532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910268"/>
                <a:gridCol w="2984761"/>
              </a:tblGrid>
              <a:tr h="330406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ПРОДУКТЫ</a:t>
                      </a:r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в г ( брутто) </a:t>
                      </a:r>
                      <a:endParaRPr lang="ru-RU" dirty="0"/>
                    </a:p>
                  </a:txBody>
                  <a:tcPr marL="0" marR="0" marT="0" marB="0"/>
                </a:tc>
              </a:tr>
              <a:tr h="330406">
                <a:tc>
                  <a:txBody>
                    <a:bodyPr/>
                    <a:lstStyle/>
                    <a:p>
                      <a:r>
                        <a:rPr lang="ru-RU" dirty="0" smtClean="0"/>
                        <a:t>Хлеб</a:t>
                      </a:r>
                      <a:r>
                        <a:rPr lang="ru-RU" baseline="0" dirty="0" smtClean="0"/>
                        <a:t> ржаной </a:t>
                      </a:r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 marL="0" marR="0" marT="0" marB="0"/>
                </a:tc>
              </a:tr>
              <a:tr h="330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Хлеб </a:t>
                      </a:r>
                      <a:r>
                        <a:rPr lang="ru-RU" dirty="0" smtClean="0"/>
                        <a:t>пшеничный</a:t>
                      </a:r>
                      <a:endParaRPr lang="ru-RU" dirty="0" smtClean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120 </a:t>
                      </a:r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 marL="0" marR="0" marT="0" marB="0"/>
                </a:tc>
              </a:tr>
              <a:tr h="330406">
                <a:tc>
                  <a:txBody>
                    <a:bodyPr/>
                    <a:lstStyle/>
                    <a:p>
                      <a:r>
                        <a:rPr lang="ru-RU" dirty="0" smtClean="0"/>
                        <a:t>Мука пшеничная</a:t>
                      </a:r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 marL="0" marR="0" marT="0" marB="0"/>
                </a:tc>
              </a:tr>
              <a:tr h="330406">
                <a:tc>
                  <a:txBody>
                    <a:bodyPr/>
                    <a:lstStyle/>
                    <a:p>
                      <a:r>
                        <a:rPr lang="ru-RU" dirty="0" smtClean="0"/>
                        <a:t>Крупа, бобовые, </a:t>
                      </a:r>
                      <a:r>
                        <a:rPr lang="ru-RU" dirty="0" smtClean="0"/>
                        <a:t>макаронные изделия</a:t>
                      </a:r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 marL="0" marR="0" marT="0" marB="0"/>
                </a:tc>
              </a:tr>
              <a:tr h="330406">
                <a:tc>
                  <a:txBody>
                    <a:bodyPr/>
                    <a:lstStyle/>
                    <a:p>
                      <a:r>
                        <a:rPr lang="ru-RU" dirty="0" smtClean="0"/>
                        <a:t>Картофель</a:t>
                      </a:r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</a:t>
                      </a:r>
                      <a:endParaRPr lang="ru-RU" dirty="0"/>
                    </a:p>
                  </a:txBody>
                  <a:tcPr marL="0" marR="0" marT="0" marB="0"/>
                </a:tc>
              </a:tr>
              <a:tr h="330406">
                <a:tc>
                  <a:txBody>
                    <a:bodyPr/>
                    <a:lstStyle/>
                    <a:p>
                      <a:r>
                        <a:rPr lang="ru-RU" dirty="0" smtClean="0"/>
                        <a:t>Овощи, зелень</a:t>
                      </a:r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 marL="0" marR="0" marT="0" marB="0"/>
                </a:tc>
              </a:tr>
              <a:tr h="330406">
                <a:tc>
                  <a:txBody>
                    <a:bodyPr/>
                    <a:lstStyle/>
                    <a:p>
                      <a:r>
                        <a:rPr lang="ru-RU" dirty="0" smtClean="0"/>
                        <a:t>Фрукты</a:t>
                      </a:r>
                      <a:r>
                        <a:rPr lang="ru-RU" baseline="0" dirty="0" smtClean="0"/>
                        <a:t>  свежие</a:t>
                      </a:r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 marL="0" marR="0" marT="0" marB="0"/>
                </a:tc>
              </a:tr>
              <a:tr h="330406">
                <a:tc>
                  <a:txBody>
                    <a:bodyPr/>
                    <a:lstStyle/>
                    <a:p>
                      <a:r>
                        <a:rPr lang="ru-RU" dirty="0" smtClean="0"/>
                        <a:t>Фрукты сухие </a:t>
                      </a:r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 marL="0" marR="0" marT="0" marB="0"/>
                </a:tc>
              </a:tr>
              <a:tr h="330406">
                <a:tc>
                  <a:txBody>
                    <a:bodyPr/>
                    <a:lstStyle/>
                    <a:p>
                      <a:r>
                        <a:rPr lang="ru-RU" dirty="0" smtClean="0"/>
                        <a:t>Мясо, птица </a:t>
                      </a:r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170</a:t>
                      </a:r>
                      <a:endParaRPr lang="ru-RU" dirty="0"/>
                    </a:p>
                  </a:txBody>
                  <a:tcPr marL="0" marR="0" marT="0" marB="0"/>
                </a:tc>
              </a:tr>
              <a:tr h="330406">
                <a:tc>
                  <a:txBody>
                    <a:bodyPr/>
                    <a:lstStyle/>
                    <a:p>
                      <a:r>
                        <a:rPr lang="ru-RU" dirty="0" smtClean="0"/>
                        <a:t>Рыба</a:t>
                      </a:r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</a:t>
                      </a:r>
                      <a:endParaRPr lang="ru-RU" dirty="0"/>
                    </a:p>
                  </a:txBody>
                  <a:tcPr marL="0" marR="0" marT="0" marB="0"/>
                </a:tc>
              </a:tr>
              <a:tr h="330406">
                <a:tc>
                  <a:txBody>
                    <a:bodyPr/>
                    <a:lstStyle/>
                    <a:p>
                      <a:r>
                        <a:rPr lang="ru-RU" dirty="0" smtClean="0"/>
                        <a:t>Молоко, кефир, кисломолочные продукты  2,5%</a:t>
                      </a:r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40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249767"/>
            <a:ext cx="12192000" cy="1179790"/>
          </a:xfrm>
          <a:prstGeom prst="rect">
            <a:avLst/>
          </a:prstGeom>
          <a:gradFill flip="none" rotWithShape="1">
            <a:gsLst>
              <a:gs pos="0">
                <a:srgbClr val="7DBA2E">
                  <a:alpha val="53000"/>
                </a:srgbClr>
              </a:gs>
              <a:gs pos="100000">
                <a:srgbClr val="52B19D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4DAF9A"/>
              </a:gs>
            </a:gsLst>
            <a:lin ang="0" scaled="1"/>
            <a:tileRect/>
          </a:gradFill>
          <a:ln>
            <a:solidFill>
              <a:srgbClr val="B1D7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739" y="249767"/>
            <a:ext cx="11894521" cy="1218425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ru-RU" sz="4000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Рекомендуемый набор продуктов питания беременных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9549" y="1944710"/>
            <a:ext cx="11050074" cy="4417453"/>
          </a:xfrm>
          <a:custGeom>
            <a:avLst/>
            <a:gdLst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50074 w 11050074"/>
              <a:gd name="connsiteY4" fmla="*/ 3681196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37195 w 11050074"/>
              <a:gd name="connsiteY4" fmla="*/ 3694075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37195 w 11050074"/>
              <a:gd name="connsiteY4" fmla="*/ 3694075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37195 w 11050074"/>
              <a:gd name="connsiteY4" fmla="*/ 3694075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50074" h="4417453">
                <a:moveTo>
                  <a:pt x="0" y="736257"/>
                </a:moveTo>
                <a:cubicBezTo>
                  <a:pt x="0" y="329633"/>
                  <a:pt x="329633" y="0"/>
                  <a:pt x="736257" y="0"/>
                </a:cubicBezTo>
                <a:lnTo>
                  <a:pt x="10313817" y="0"/>
                </a:lnTo>
                <a:cubicBezTo>
                  <a:pt x="10720441" y="0"/>
                  <a:pt x="11050074" y="329633"/>
                  <a:pt x="11050074" y="736257"/>
                </a:cubicBezTo>
                <a:cubicBezTo>
                  <a:pt x="11050074" y="1717903"/>
                  <a:pt x="11037195" y="2712429"/>
                  <a:pt x="11037195" y="3694075"/>
                </a:cubicBezTo>
                <a:cubicBezTo>
                  <a:pt x="11037195" y="4345397"/>
                  <a:pt x="10720441" y="4417453"/>
                  <a:pt x="10313817" y="4417453"/>
                </a:cubicBezTo>
                <a:lnTo>
                  <a:pt x="736257" y="4417453"/>
                </a:lnTo>
                <a:cubicBezTo>
                  <a:pt x="329633" y="4417453"/>
                  <a:pt x="0" y="4087820"/>
                  <a:pt x="0" y="3681196"/>
                </a:cubicBezTo>
                <a:lnTo>
                  <a:pt x="0" y="736257"/>
                </a:lnTo>
                <a:close/>
              </a:path>
            </a:pathLst>
          </a:custGeom>
          <a:noFill/>
          <a:ln>
            <a:solidFill>
              <a:srgbClr val="B1D7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077" y="5959954"/>
            <a:ext cx="2168731" cy="560512"/>
          </a:xfrm>
          <a:prstGeom prst="rect">
            <a:avLst/>
          </a:prstGeom>
        </p:spPr>
      </p:pic>
      <p:graphicFrame>
        <p:nvGraphicFramePr>
          <p:cNvPr id="9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9199024"/>
              </p:ext>
            </p:extLst>
          </p:nvPr>
        </p:nvGraphicFramePr>
        <p:xfrm>
          <a:off x="1294327" y="1986761"/>
          <a:ext cx="7772400" cy="441403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25919"/>
                <a:gridCol w="2746481"/>
              </a:tblGrid>
              <a:tr h="352021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ПРОДУКТЫ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в г </a:t>
                      </a:r>
                      <a:r>
                        <a:rPr lang="ru-RU" baseline="0" dirty="0" smtClean="0"/>
                        <a:t>(брутто</a:t>
                      </a:r>
                      <a:r>
                        <a:rPr lang="ru-RU" baseline="0" dirty="0" smtClean="0"/>
                        <a:t>) </a:t>
                      </a:r>
                      <a:endParaRPr lang="ru-RU" dirty="0"/>
                    </a:p>
                  </a:txBody>
                  <a:tcPr/>
                </a:tc>
              </a:tr>
              <a:tr h="352021">
                <a:tc>
                  <a:txBody>
                    <a:bodyPr/>
                    <a:lstStyle/>
                    <a:p>
                      <a:r>
                        <a:rPr lang="ru-RU" dirty="0" smtClean="0"/>
                        <a:t>Творог </a:t>
                      </a:r>
                      <a:r>
                        <a:rPr lang="ru-RU" baseline="0" dirty="0" smtClean="0"/>
                        <a:t>   5-9 %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/>
                </a:tc>
              </a:tr>
              <a:tr h="390679">
                <a:tc>
                  <a:txBody>
                    <a:bodyPr/>
                    <a:lstStyle/>
                    <a:p>
                      <a:r>
                        <a:rPr lang="ru-RU" dirty="0" smtClean="0"/>
                        <a:t>Сметана  </a:t>
                      </a:r>
                      <a:r>
                        <a:rPr lang="ru-RU" dirty="0" smtClean="0"/>
                        <a:t>10% -15</a:t>
                      </a:r>
                      <a:r>
                        <a:rPr lang="ru-RU" baseline="0" dirty="0" smtClean="0"/>
                        <a:t>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</a:tr>
              <a:tr h="352021">
                <a:tc>
                  <a:txBody>
                    <a:bodyPr/>
                    <a:lstStyle/>
                    <a:p>
                      <a:r>
                        <a:rPr lang="ru-RU" dirty="0" smtClean="0"/>
                        <a:t>Масло  сливочное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</a:tr>
              <a:tr h="352021">
                <a:tc>
                  <a:txBody>
                    <a:bodyPr/>
                    <a:lstStyle/>
                    <a:p>
                      <a:r>
                        <a:rPr lang="ru-RU" dirty="0" smtClean="0"/>
                        <a:t>Масло растительное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</a:tr>
              <a:tr h="352021">
                <a:tc>
                  <a:txBody>
                    <a:bodyPr/>
                    <a:lstStyle/>
                    <a:p>
                      <a:r>
                        <a:rPr lang="ru-RU" dirty="0" smtClean="0"/>
                        <a:t>Яйцо  </a:t>
                      </a:r>
                      <a:r>
                        <a:rPr lang="ru-RU" dirty="0" smtClean="0"/>
                        <a:t>(</a:t>
                      </a:r>
                      <a:r>
                        <a:rPr lang="ru-RU" dirty="0" err="1" smtClean="0"/>
                        <a:t>шт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0,5</a:t>
                      </a:r>
                      <a:endParaRPr lang="ru-RU" dirty="0"/>
                    </a:p>
                  </a:txBody>
                  <a:tcPr/>
                </a:tc>
              </a:tr>
              <a:tr h="352021">
                <a:tc>
                  <a:txBody>
                    <a:bodyPr/>
                    <a:lstStyle/>
                    <a:p>
                      <a:r>
                        <a:rPr lang="ru-RU" dirty="0" smtClean="0"/>
                        <a:t>Сыр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</a:tr>
              <a:tr h="3520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ХИМИЧЕСКИЙ  СОСТАВ РАЦИОНА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2021">
                <a:tc>
                  <a:txBody>
                    <a:bodyPr/>
                    <a:lstStyle/>
                    <a:p>
                      <a:r>
                        <a:rPr lang="ru-RU" dirty="0" smtClean="0"/>
                        <a:t>БЕЛКИ ( в т.ч.животные)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96/60</a:t>
                      </a:r>
                      <a:endParaRPr lang="ru-RU" dirty="0"/>
                    </a:p>
                  </a:txBody>
                  <a:tcPr/>
                </a:tc>
              </a:tr>
              <a:tr h="352021">
                <a:tc>
                  <a:txBody>
                    <a:bodyPr/>
                    <a:lstStyle/>
                    <a:p>
                      <a:r>
                        <a:rPr lang="ru-RU" dirty="0" smtClean="0"/>
                        <a:t>ЖИРЫ ( в т.ч.)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90/23</a:t>
                      </a:r>
                      <a:endParaRPr lang="ru-RU" dirty="0"/>
                    </a:p>
                  </a:txBody>
                  <a:tcPr/>
                </a:tc>
              </a:tr>
              <a:tr h="352021">
                <a:tc>
                  <a:txBody>
                    <a:bodyPr/>
                    <a:lstStyle/>
                    <a:p>
                      <a:r>
                        <a:rPr lang="ru-RU" dirty="0" smtClean="0"/>
                        <a:t>Углеводы ,г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340</a:t>
                      </a:r>
                      <a:endParaRPr lang="ru-RU" dirty="0"/>
                    </a:p>
                  </a:txBody>
                  <a:tcPr/>
                </a:tc>
              </a:tr>
              <a:tr h="352021">
                <a:tc>
                  <a:txBody>
                    <a:bodyPr/>
                    <a:lstStyle/>
                    <a:p>
                      <a:r>
                        <a:rPr lang="ru-RU" dirty="0" smtClean="0"/>
                        <a:t>Энергетическая ценность , ккал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2556                                   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06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249767"/>
            <a:ext cx="12192000" cy="1179790"/>
          </a:xfrm>
          <a:prstGeom prst="rect">
            <a:avLst/>
          </a:prstGeom>
          <a:gradFill flip="none" rotWithShape="1">
            <a:gsLst>
              <a:gs pos="0">
                <a:srgbClr val="7DBA2E">
                  <a:alpha val="53000"/>
                </a:srgbClr>
              </a:gs>
              <a:gs pos="100000">
                <a:srgbClr val="52B19D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4DAF9A"/>
              </a:gs>
            </a:gsLst>
            <a:lin ang="0" scaled="1"/>
            <a:tileRect/>
          </a:gradFill>
          <a:ln>
            <a:solidFill>
              <a:srgbClr val="B1D7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9549" y="1944710"/>
            <a:ext cx="11050074" cy="4417453"/>
          </a:xfrm>
          <a:custGeom>
            <a:avLst/>
            <a:gdLst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50074 w 11050074"/>
              <a:gd name="connsiteY4" fmla="*/ 3681196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37195 w 11050074"/>
              <a:gd name="connsiteY4" fmla="*/ 3694075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37195 w 11050074"/>
              <a:gd name="connsiteY4" fmla="*/ 3694075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  <a:gd name="connsiteX0" fmla="*/ 0 w 11050074"/>
              <a:gd name="connsiteY0" fmla="*/ 736257 h 4417453"/>
              <a:gd name="connsiteX1" fmla="*/ 736257 w 11050074"/>
              <a:gd name="connsiteY1" fmla="*/ 0 h 4417453"/>
              <a:gd name="connsiteX2" fmla="*/ 10313817 w 11050074"/>
              <a:gd name="connsiteY2" fmla="*/ 0 h 4417453"/>
              <a:gd name="connsiteX3" fmla="*/ 11050074 w 11050074"/>
              <a:gd name="connsiteY3" fmla="*/ 736257 h 4417453"/>
              <a:gd name="connsiteX4" fmla="*/ 11037195 w 11050074"/>
              <a:gd name="connsiteY4" fmla="*/ 3694075 h 4417453"/>
              <a:gd name="connsiteX5" fmla="*/ 10313817 w 11050074"/>
              <a:gd name="connsiteY5" fmla="*/ 4417453 h 4417453"/>
              <a:gd name="connsiteX6" fmla="*/ 736257 w 11050074"/>
              <a:gd name="connsiteY6" fmla="*/ 4417453 h 4417453"/>
              <a:gd name="connsiteX7" fmla="*/ 0 w 11050074"/>
              <a:gd name="connsiteY7" fmla="*/ 3681196 h 4417453"/>
              <a:gd name="connsiteX8" fmla="*/ 0 w 11050074"/>
              <a:gd name="connsiteY8" fmla="*/ 736257 h 44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50074" h="4417453">
                <a:moveTo>
                  <a:pt x="0" y="736257"/>
                </a:moveTo>
                <a:cubicBezTo>
                  <a:pt x="0" y="329633"/>
                  <a:pt x="329633" y="0"/>
                  <a:pt x="736257" y="0"/>
                </a:cubicBezTo>
                <a:lnTo>
                  <a:pt x="10313817" y="0"/>
                </a:lnTo>
                <a:cubicBezTo>
                  <a:pt x="10720441" y="0"/>
                  <a:pt x="11050074" y="329633"/>
                  <a:pt x="11050074" y="736257"/>
                </a:cubicBezTo>
                <a:cubicBezTo>
                  <a:pt x="11050074" y="1717903"/>
                  <a:pt x="11037195" y="2712429"/>
                  <a:pt x="11037195" y="3694075"/>
                </a:cubicBezTo>
                <a:cubicBezTo>
                  <a:pt x="11037195" y="4345397"/>
                  <a:pt x="10720441" y="4417453"/>
                  <a:pt x="10313817" y="4417453"/>
                </a:cubicBezTo>
                <a:lnTo>
                  <a:pt x="736257" y="4417453"/>
                </a:lnTo>
                <a:cubicBezTo>
                  <a:pt x="329633" y="4417453"/>
                  <a:pt x="0" y="4087820"/>
                  <a:pt x="0" y="3681196"/>
                </a:cubicBezTo>
                <a:lnTo>
                  <a:pt x="0" y="736257"/>
                </a:lnTo>
                <a:close/>
              </a:path>
            </a:pathLst>
          </a:custGeom>
          <a:noFill/>
          <a:ln>
            <a:solidFill>
              <a:srgbClr val="B1D7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077" y="5959954"/>
            <a:ext cx="2168731" cy="5605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62" y="2299059"/>
            <a:ext cx="3941151" cy="394115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181241" y="3146249"/>
            <a:ext cx="54824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40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Питание кормящей </a:t>
            </a:r>
          </a:p>
          <a:p>
            <a:pPr algn="ctr">
              <a:spcAft>
                <a:spcPts val="1200"/>
              </a:spcAft>
            </a:pPr>
            <a:r>
              <a:rPr lang="ru-RU" sz="40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мамы</a:t>
            </a:r>
            <a:endParaRPr lang="ru-RU" sz="4000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>
              <a:spcAft>
                <a:spcPts val="1200"/>
              </a:spcAft>
            </a:pPr>
            <a:endParaRPr lang="ru-RU" sz="4000" dirty="0">
              <a:solidFill>
                <a:schemeClr val="bg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91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508</Words>
  <Application>Microsoft Office PowerPoint</Application>
  <PresentationFormat>Широкоэкранный</PresentationFormat>
  <Paragraphs>171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Gotham Pro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Леоненко Регина Валерьевна</dc:creator>
  <cp:lastModifiedBy>Леоненко Регина Валерьевна</cp:lastModifiedBy>
  <cp:revision>81</cp:revision>
  <dcterms:created xsi:type="dcterms:W3CDTF">2017-11-03T14:29:23Z</dcterms:created>
  <dcterms:modified xsi:type="dcterms:W3CDTF">2018-03-16T10:38:34Z</dcterms:modified>
</cp:coreProperties>
</file>